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9" r:id="rId3"/>
    <p:sldId id="264" r:id="rId4"/>
    <p:sldId id="265" r:id="rId5"/>
    <p:sldId id="305" r:id="rId6"/>
    <p:sldId id="269" r:id="rId7"/>
    <p:sldId id="266" r:id="rId8"/>
    <p:sldId id="267" r:id="rId9"/>
    <p:sldId id="270" r:id="rId10"/>
    <p:sldId id="268" r:id="rId11"/>
    <p:sldId id="271" r:id="rId12"/>
    <p:sldId id="272" r:id="rId13"/>
    <p:sldId id="280" r:id="rId14"/>
    <p:sldId id="273" r:id="rId15"/>
    <p:sldId id="274" r:id="rId16"/>
    <p:sldId id="275" r:id="rId17"/>
    <p:sldId id="277" r:id="rId18"/>
    <p:sldId id="276" r:id="rId19"/>
    <p:sldId id="278" r:id="rId20"/>
    <p:sldId id="279" r:id="rId21"/>
    <p:sldId id="281" r:id="rId22"/>
    <p:sldId id="282" r:id="rId23"/>
    <p:sldId id="283" r:id="rId24"/>
    <p:sldId id="284" r:id="rId25"/>
    <p:sldId id="291" r:id="rId26"/>
    <p:sldId id="285" r:id="rId27"/>
    <p:sldId id="286" r:id="rId28"/>
    <p:sldId id="287" r:id="rId29"/>
    <p:sldId id="288" r:id="rId30"/>
    <p:sldId id="289" r:id="rId31"/>
    <p:sldId id="290"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85" autoAdjust="0"/>
    <p:restoredTop sz="94660"/>
  </p:normalViewPr>
  <p:slideViewPr>
    <p:cSldViewPr>
      <p:cViewPr>
        <p:scale>
          <a:sx n="100" d="100"/>
          <a:sy n="100" d="100"/>
        </p:scale>
        <p:origin x="-762" y="60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F1EF4D-6F84-40B6-9C4F-01E7F1B3E52A}" type="datetimeFigureOut">
              <a:rPr lang="en-US" smtClean="0"/>
              <a:pPr/>
              <a:t>9/23/2017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736202-1767-4F3D-B577-EBCF37B75BFE}" type="slidenum">
              <a:rPr lang="en-US" smtClean="0"/>
              <a:pPr/>
              <a:t>‹#›</a:t>
            </a:fld>
            <a:endParaRPr lang="en-US"/>
          </a:p>
        </p:txBody>
      </p:sp>
    </p:spTree>
    <p:extLst>
      <p:ext uri="{BB962C8B-B14F-4D97-AF65-F5344CB8AC3E}">
        <p14:creationId xmlns:p14="http://schemas.microsoft.com/office/powerpoint/2010/main" xmlns="" val="176967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32" charset="0"/>
                <a:ea typeface="ＭＳ Ｐゴシック" charset="-128"/>
              </a:defRPr>
            </a:lvl1pPr>
            <a:lvl2pPr marL="37931725" indent="-37474525">
              <a:defRPr sz="2400">
                <a:solidFill>
                  <a:schemeClr val="tx1"/>
                </a:solidFill>
                <a:latin typeface="Times" pitchFamily="32" charset="0"/>
                <a:ea typeface="ＭＳ Ｐゴシック" charset="-128"/>
              </a:defRPr>
            </a:lvl2pPr>
            <a:lvl3pPr>
              <a:defRPr sz="2400">
                <a:solidFill>
                  <a:schemeClr val="tx1"/>
                </a:solidFill>
                <a:latin typeface="Times" pitchFamily="32" charset="0"/>
                <a:ea typeface="ＭＳ Ｐゴシック" charset="-128"/>
              </a:defRPr>
            </a:lvl3pPr>
            <a:lvl4pPr>
              <a:defRPr sz="2400">
                <a:solidFill>
                  <a:schemeClr val="tx1"/>
                </a:solidFill>
                <a:latin typeface="Times" pitchFamily="32" charset="0"/>
                <a:ea typeface="ＭＳ Ｐゴシック" charset="-128"/>
              </a:defRPr>
            </a:lvl4pPr>
            <a:lvl5pPr>
              <a:defRPr sz="2400">
                <a:solidFill>
                  <a:schemeClr val="tx1"/>
                </a:solidFill>
                <a:latin typeface="Times" pitchFamily="32" charset="0"/>
                <a:ea typeface="ＭＳ Ｐゴシック" charset="-128"/>
              </a:defRPr>
            </a:lvl5pPr>
            <a:lvl6pPr marL="457200" eaLnBrk="0" fontAlgn="base" hangingPunct="0">
              <a:spcBef>
                <a:spcPct val="0"/>
              </a:spcBef>
              <a:spcAft>
                <a:spcPct val="0"/>
              </a:spcAft>
              <a:defRPr sz="2400">
                <a:solidFill>
                  <a:schemeClr val="tx1"/>
                </a:solidFill>
                <a:latin typeface="Times" pitchFamily="32" charset="0"/>
                <a:ea typeface="ＭＳ Ｐゴシック" charset="-128"/>
              </a:defRPr>
            </a:lvl6pPr>
            <a:lvl7pPr marL="914400" eaLnBrk="0" fontAlgn="base" hangingPunct="0">
              <a:spcBef>
                <a:spcPct val="0"/>
              </a:spcBef>
              <a:spcAft>
                <a:spcPct val="0"/>
              </a:spcAft>
              <a:defRPr sz="2400">
                <a:solidFill>
                  <a:schemeClr val="tx1"/>
                </a:solidFill>
                <a:latin typeface="Times" pitchFamily="32" charset="0"/>
                <a:ea typeface="ＭＳ Ｐゴシック" charset="-128"/>
              </a:defRPr>
            </a:lvl7pPr>
            <a:lvl8pPr marL="1371600" eaLnBrk="0" fontAlgn="base" hangingPunct="0">
              <a:spcBef>
                <a:spcPct val="0"/>
              </a:spcBef>
              <a:spcAft>
                <a:spcPct val="0"/>
              </a:spcAft>
              <a:defRPr sz="2400">
                <a:solidFill>
                  <a:schemeClr val="tx1"/>
                </a:solidFill>
                <a:latin typeface="Times" pitchFamily="32" charset="0"/>
                <a:ea typeface="ＭＳ Ｐゴシック" charset="-128"/>
              </a:defRPr>
            </a:lvl8pPr>
            <a:lvl9pPr marL="1828800" eaLnBrk="0" fontAlgn="base" hangingPunct="0">
              <a:spcBef>
                <a:spcPct val="0"/>
              </a:spcBef>
              <a:spcAft>
                <a:spcPct val="0"/>
              </a:spcAft>
              <a:defRPr sz="2400">
                <a:solidFill>
                  <a:schemeClr val="tx1"/>
                </a:solidFill>
                <a:latin typeface="Times" pitchFamily="32" charset="0"/>
                <a:ea typeface="ＭＳ Ｐゴシック" charset="-128"/>
              </a:defRPr>
            </a:lvl9pPr>
          </a:lstStyle>
          <a:p>
            <a:fld id="{A687D947-71F2-470F-A04C-5460E81F8996}" type="slidenum">
              <a:rPr lang="en-US" sz="1200"/>
              <a:pPr/>
              <a:t>2</a:t>
            </a:fld>
            <a:endParaRPr lang="en-US" sz="1200" dirty="0"/>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smtClean="0">
              <a:latin typeface="Times" pitchFamily="32"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5BE3E3-7C7C-4DA5-8FEB-200F18C8E6B5}" type="slidenum">
              <a:rPr lang="en-GB"/>
              <a:pPr/>
              <a:t>14</a:t>
            </a:fld>
            <a:endParaRPr lang="en-GB"/>
          </a:p>
        </p:txBody>
      </p:sp>
      <p:sp>
        <p:nvSpPr>
          <p:cNvPr id="76185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185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1ACE18-2B6F-41D1-9F93-F335C85C691D}" type="slidenum">
              <a:rPr lang="en-GB"/>
              <a:pPr/>
              <a:t>15</a:t>
            </a:fld>
            <a:endParaRPr lang="en-GB"/>
          </a:p>
        </p:txBody>
      </p:sp>
      <p:sp>
        <p:nvSpPr>
          <p:cNvPr id="76390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6390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These are amino acids derivatives found in proteins</a:t>
            </a:r>
          </a:p>
          <a:p>
            <a:r>
              <a:rPr lang="en-US"/>
              <a:t>4-hydroxyproline and 5-hydroxylysine are structural components of collagen a structural protein</a:t>
            </a:r>
          </a:p>
          <a:p>
            <a:r>
              <a:rPr lang="en-US"/>
              <a:t>N-formyl methionine is the N-terminal residue of all prokaryotic proteins but is usually removed as the protein matures</a:t>
            </a:r>
          </a:p>
          <a:p>
            <a:endParaRPr lang="en-US"/>
          </a:p>
          <a:p>
            <a:r>
              <a:rPr lang="en-US"/>
              <a:t>Gamma-carbocyglutamate is part of proteins involved in blood clotting</a:t>
            </a:r>
          </a:p>
          <a:p>
            <a:endParaRPr lang="en-US"/>
          </a:p>
          <a:p>
            <a:r>
              <a:rPr lang="en-US"/>
              <a:t>Methylated and acetylated amino acids are important parts of ribosomal proteins and chromosomal proteins called histones (important for chromatin formation in eukaryotes) </a:t>
            </a:r>
          </a:p>
          <a:p>
            <a:endParaRPr lang="en-US"/>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B686B3-4124-4889-8E80-41DD27043EF0}" type="slidenum">
              <a:rPr lang="en-GB"/>
              <a:pPr/>
              <a:t>16</a:t>
            </a:fld>
            <a:endParaRPr lang="en-GB"/>
          </a:p>
        </p:txBody>
      </p:sp>
      <p:sp>
        <p:nvSpPr>
          <p:cNvPr id="65433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433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Enantiomers of fluorochlorobormomethane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D953DC-9E2F-46A0-9720-8E5713289D45}" type="slidenum">
              <a:rPr lang="en-GB"/>
              <a:pPr/>
              <a:t>17</a:t>
            </a:fld>
            <a:endParaRPr lang="en-GB"/>
          </a:p>
        </p:txBody>
      </p:sp>
      <p:sp>
        <p:nvSpPr>
          <p:cNvPr id="66048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048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Thus L glyceraldehyde and L-alpha amino acids are said to have the same relative configurations.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3F7111-3F5D-4360-92B2-17D391C55D6D}" type="slidenum">
              <a:rPr lang="en-GB"/>
              <a:pPr/>
              <a:t>18</a:t>
            </a:fld>
            <a:endParaRPr lang="en-GB"/>
          </a:p>
        </p:txBody>
      </p:sp>
      <p:sp>
        <p:nvSpPr>
          <p:cNvPr id="65843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5843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In Fisxher projections all horizontal bonds point above the page and all vertical bonds below the page.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418C7F-B4E3-4B6E-9B5E-0038ECEB8DF2}" type="slidenum">
              <a:rPr lang="en-GB"/>
              <a:pPr/>
              <a:t>19</a:t>
            </a:fld>
            <a:endParaRPr lang="en-GB"/>
          </a:p>
        </p:txBody>
      </p:sp>
      <p:sp>
        <p:nvSpPr>
          <p:cNvPr id="66457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457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EB3C43-A414-4477-8F3E-7D91F55F81B1}" type="slidenum">
              <a:rPr lang="en-GB"/>
              <a:pPr/>
              <a:t>20</a:t>
            </a:fld>
            <a:endParaRPr lang="en-GB"/>
          </a:p>
        </p:txBody>
      </p:sp>
      <p:sp>
        <p:nvSpPr>
          <p:cNvPr id="6666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666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The mirror images on the top of this figure are the L and D forms.  </a:t>
            </a:r>
          </a:p>
          <a:p>
            <a:r>
              <a:rPr lang="en-US"/>
              <a:t>The two other optical isomers are the Diastereomers or allo forms of the L and D forms.  </a:t>
            </a:r>
          </a:p>
          <a:p>
            <a:r>
              <a:rPr lang="en-US"/>
              <a:t>The D-allo and L-allo forms are mirror images of one another just like the D and L forms</a:t>
            </a:r>
          </a:p>
          <a:p>
            <a:r>
              <a:rPr lang="en-US"/>
              <a:t>Neither allo form is symmetrically related to either of the D or L forms</a:t>
            </a:r>
          </a:p>
          <a:p>
            <a:endParaRPr lang="en-US"/>
          </a:p>
          <a:p>
            <a:r>
              <a:rPr lang="en-US"/>
              <a:t>Diastereomers are physically and chemically distinct.  We see differences in melting points, spectra, and chemical reactivity.  VERY Different from one another.</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32" charset="0"/>
                <a:ea typeface="ＭＳ Ｐゴシック" charset="-128"/>
              </a:defRPr>
            </a:lvl1pPr>
            <a:lvl2pPr marL="37931725" indent="-37474525">
              <a:defRPr sz="2400">
                <a:solidFill>
                  <a:schemeClr val="tx1"/>
                </a:solidFill>
                <a:latin typeface="Times" pitchFamily="32" charset="0"/>
                <a:ea typeface="ＭＳ Ｐゴシック" charset="-128"/>
              </a:defRPr>
            </a:lvl2pPr>
            <a:lvl3pPr>
              <a:defRPr sz="2400">
                <a:solidFill>
                  <a:schemeClr val="tx1"/>
                </a:solidFill>
                <a:latin typeface="Times" pitchFamily="32" charset="0"/>
                <a:ea typeface="ＭＳ Ｐゴシック" charset="-128"/>
              </a:defRPr>
            </a:lvl3pPr>
            <a:lvl4pPr>
              <a:defRPr sz="2400">
                <a:solidFill>
                  <a:schemeClr val="tx1"/>
                </a:solidFill>
                <a:latin typeface="Times" pitchFamily="32" charset="0"/>
                <a:ea typeface="ＭＳ Ｐゴシック" charset="-128"/>
              </a:defRPr>
            </a:lvl4pPr>
            <a:lvl5pPr>
              <a:defRPr sz="2400">
                <a:solidFill>
                  <a:schemeClr val="tx1"/>
                </a:solidFill>
                <a:latin typeface="Times" pitchFamily="32" charset="0"/>
                <a:ea typeface="ＭＳ Ｐゴシック" charset="-128"/>
              </a:defRPr>
            </a:lvl5pPr>
            <a:lvl6pPr marL="457200" eaLnBrk="0" fontAlgn="base" hangingPunct="0">
              <a:spcBef>
                <a:spcPct val="0"/>
              </a:spcBef>
              <a:spcAft>
                <a:spcPct val="0"/>
              </a:spcAft>
              <a:defRPr sz="2400">
                <a:solidFill>
                  <a:schemeClr val="tx1"/>
                </a:solidFill>
                <a:latin typeface="Times" pitchFamily="32" charset="0"/>
                <a:ea typeface="ＭＳ Ｐゴシック" charset="-128"/>
              </a:defRPr>
            </a:lvl6pPr>
            <a:lvl7pPr marL="914400" eaLnBrk="0" fontAlgn="base" hangingPunct="0">
              <a:spcBef>
                <a:spcPct val="0"/>
              </a:spcBef>
              <a:spcAft>
                <a:spcPct val="0"/>
              </a:spcAft>
              <a:defRPr sz="2400">
                <a:solidFill>
                  <a:schemeClr val="tx1"/>
                </a:solidFill>
                <a:latin typeface="Times" pitchFamily="32" charset="0"/>
                <a:ea typeface="ＭＳ Ｐゴシック" charset="-128"/>
              </a:defRPr>
            </a:lvl7pPr>
            <a:lvl8pPr marL="1371600" eaLnBrk="0" fontAlgn="base" hangingPunct="0">
              <a:spcBef>
                <a:spcPct val="0"/>
              </a:spcBef>
              <a:spcAft>
                <a:spcPct val="0"/>
              </a:spcAft>
              <a:defRPr sz="2400">
                <a:solidFill>
                  <a:schemeClr val="tx1"/>
                </a:solidFill>
                <a:latin typeface="Times" pitchFamily="32" charset="0"/>
                <a:ea typeface="ＭＳ Ｐゴシック" charset="-128"/>
              </a:defRPr>
            </a:lvl8pPr>
            <a:lvl9pPr marL="1828800" eaLnBrk="0" fontAlgn="base" hangingPunct="0">
              <a:spcBef>
                <a:spcPct val="0"/>
              </a:spcBef>
              <a:spcAft>
                <a:spcPct val="0"/>
              </a:spcAft>
              <a:defRPr sz="2400">
                <a:solidFill>
                  <a:schemeClr val="tx1"/>
                </a:solidFill>
                <a:latin typeface="Times" pitchFamily="32" charset="0"/>
                <a:ea typeface="ＭＳ Ｐゴシック" charset="-128"/>
              </a:defRPr>
            </a:lvl9pPr>
          </a:lstStyle>
          <a:p>
            <a:fld id="{79C65120-6378-4EE0-9A8A-BE242D00443E}" type="slidenum">
              <a:rPr lang="en-US" sz="1200"/>
              <a:pPr/>
              <a:t>21</a:t>
            </a:fld>
            <a:endParaRPr lang="en-US" sz="120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Times" pitchFamily="32"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Times" pitchFamily="32" charset="0"/>
                <a:ea typeface="ＭＳ Ｐゴシック" charset="-128"/>
              </a:defRPr>
            </a:lvl1pPr>
            <a:lvl2pPr marL="37931725" indent="-37474525">
              <a:defRPr sz="2400">
                <a:solidFill>
                  <a:schemeClr val="tx1"/>
                </a:solidFill>
                <a:latin typeface="Times" pitchFamily="32" charset="0"/>
                <a:ea typeface="ＭＳ Ｐゴシック" charset="-128"/>
              </a:defRPr>
            </a:lvl2pPr>
            <a:lvl3pPr>
              <a:defRPr sz="2400">
                <a:solidFill>
                  <a:schemeClr val="tx1"/>
                </a:solidFill>
                <a:latin typeface="Times" pitchFamily="32" charset="0"/>
                <a:ea typeface="ＭＳ Ｐゴシック" charset="-128"/>
              </a:defRPr>
            </a:lvl3pPr>
            <a:lvl4pPr>
              <a:defRPr sz="2400">
                <a:solidFill>
                  <a:schemeClr val="tx1"/>
                </a:solidFill>
                <a:latin typeface="Times" pitchFamily="32" charset="0"/>
                <a:ea typeface="ＭＳ Ｐゴシック" charset="-128"/>
              </a:defRPr>
            </a:lvl4pPr>
            <a:lvl5pPr>
              <a:defRPr sz="2400">
                <a:solidFill>
                  <a:schemeClr val="tx1"/>
                </a:solidFill>
                <a:latin typeface="Times" pitchFamily="32" charset="0"/>
                <a:ea typeface="ＭＳ Ｐゴシック" charset="-128"/>
              </a:defRPr>
            </a:lvl5pPr>
            <a:lvl6pPr marL="457200" eaLnBrk="0" fontAlgn="base" hangingPunct="0">
              <a:spcBef>
                <a:spcPct val="0"/>
              </a:spcBef>
              <a:spcAft>
                <a:spcPct val="0"/>
              </a:spcAft>
              <a:defRPr sz="2400">
                <a:solidFill>
                  <a:schemeClr val="tx1"/>
                </a:solidFill>
                <a:latin typeface="Times" pitchFamily="32" charset="0"/>
                <a:ea typeface="ＭＳ Ｐゴシック" charset="-128"/>
              </a:defRPr>
            </a:lvl6pPr>
            <a:lvl7pPr marL="914400" eaLnBrk="0" fontAlgn="base" hangingPunct="0">
              <a:spcBef>
                <a:spcPct val="0"/>
              </a:spcBef>
              <a:spcAft>
                <a:spcPct val="0"/>
              </a:spcAft>
              <a:defRPr sz="2400">
                <a:solidFill>
                  <a:schemeClr val="tx1"/>
                </a:solidFill>
                <a:latin typeface="Times" pitchFamily="32" charset="0"/>
                <a:ea typeface="ＭＳ Ｐゴシック" charset="-128"/>
              </a:defRPr>
            </a:lvl7pPr>
            <a:lvl8pPr marL="1371600" eaLnBrk="0" fontAlgn="base" hangingPunct="0">
              <a:spcBef>
                <a:spcPct val="0"/>
              </a:spcBef>
              <a:spcAft>
                <a:spcPct val="0"/>
              </a:spcAft>
              <a:defRPr sz="2400">
                <a:solidFill>
                  <a:schemeClr val="tx1"/>
                </a:solidFill>
                <a:latin typeface="Times" pitchFamily="32" charset="0"/>
                <a:ea typeface="ＭＳ Ｐゴシック" charset="-128"/>
              </a:defRPr>
            </a:lvl8pPr>
            <a:lvl9pPr marL="1828800" eaLnBrk="0" fontAlgn="base" hangingPunct="0">
              <a:spcBef>
                <a:spcPct val="0"/>
              </a:spcBef>
              <a:spcAft>
                <a:spcPct val="0"/>
              </a:spcAft>
              <a:defRPr sz="2400">
                <a:solidFill>
                  <a:schemeClr val="tx1"/>
                </a:solidFill>
                <a:latin typeface="Times" pitchFamily="32" charset="0"/>
                <a:ea typeface="ＭＳ Ｐゴシック" charset="-128"/>
              </a:defRPr>
            </a:lvl9pPr>
          </a:lstStyle>
          <a:p>
            <a:fld id="{88205857-7AB3-4663-BB53-E536EC39C65B}" type="slidenum">
              <a:rPr lang="en-US" sz="1200"/>
              <a:pPr/>
              <a:t>22</a:t>
            </a:fld>
            <a:endParaRPr lang="en-US" sz="1200"/>
          </a:p>
        </p:txBody>
      </p:sp>
      <p:sp>
        <p:nvSpPr>
          <p:cNvPr id="58371" name="Rectangle 2"/>
          <p:cNvSpPr>
            <a:spLocks noGrp="1" noRot="1" noChangeAspect="1" noChangeArrowheads="1"/>
          </p:cNvSpPr>
          <p:nvPr>
            <p:ph type="sldImg"/>
          </p:nvPr>
        </p:nvSpPr>
        <p:spPr>
          <a:solidFill>
            <a:srgbClr val="FFFFFF"/>
          </a:solidFill>
          <a:ln/>
        </p:spPr>
      </p:sp>
      <p:sp>
        <p:nvSpPr>
          <p:cNvPr id="583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Times" pitchFamily="32"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45204-5CD6-4E17-BB69-56B2F9900FF5}" type="slidenum">
              <a:rPr lang="en-US"/>
              <a:pPr/>
              <a:t>23</a:t>
            </a:fld>
            <a:endParaRPr lang="en-US"/>
          </a:p>
        </p:txBody>
      </p:sp>
      <p:sp>
        <p:nvSpPr>
          <p:cNvPr id="432130" name="Rectangle 2"/>
          <p:cNvSpPr>
            <a:spLocks noGrp="1" noRot="1" noChangeAspect="1" noChangeArrowheads="1" noTextEdit="1"/>
          </p:cNvSpPr>
          <p:nvPr>
            <p:ph type="sldImg"/>
          </p:nvPr>
        </p:nvSpPr>
        <p:spPr>
          <a:ln/>
        </p:spPr>
      </p:sp>
      <p:sp>
        <p:nvSpPr>
          <p:cNvPr id="4321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49AC85-B79D-4CC0-AF90-3CC7E30CD0FD}" type="slidenum">
              <a:rPr lang="en-GB"/>
              <a:pPr/>
              <a:t>6</a:t>
            </a:fld>
            <a:endParaRPr lang="en-GB"/>
          </a:p>
        </p:txBody>
      </p:sp>
      <p:sp>
        <p:nvSpPr>
          <p:cNvPr id="751618"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1619"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895C85-3972-472C-8A95-0595E514AA2D}" type="slidenum">
              <a:rPr lang="en-US"/>
              <a:pPr/>
              <a:t>24</a:t>
            </a:fld>
            <a:endParaRPr lang="en-US"/>
          </a:p>
        </p:txBody>
      </p:sp>
      <p:sp>
        <p:nvSpPr>
          <p:cNvPr id="434178" name="Rectangle 2"/>
          <p:cNvSpPr>
            <a:spLocks noGrp="1" noRot="1" noChangeAspect="1" noChangeArrowheads="1" noTextEdit="1"/>
          </p:cNvSpPr>
          <p:nvPr>
            <p:ph type="sldImg"/>
          </p:nvPr>
        </p:nvSpPr>
        <p:spPr>
          <a:ln/>
        </p:spPr>
      </p:sp>
      <p:sp>
        <p:nvSpPr>
          <p:cNvPr id="4341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88FA82-8969-4DAD-BE13-E3088CFEEC44}" type="slidenum">
              <a:rPr lang="en-US"/>
              <a:pPr/>
              <a:t>25</a:t>
            </a:fld>
            <a:endParaRPr lang="en-US"/>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CE94B2-9D20-4146-AE58-DA54F2D84200}" type="slidenum">
              <a:rPr lang="en-US"/>
              <a:pPr/>
              <a:t>26</a:t>
            </a:fld>
            <a:endParaRPr lang="en-US"/>
          </a:p>
        </p:txBody>
      </p:sp>
      <p:sp>
        <p:nvSpPr>
          <p:cNvPr id="439298" name="Rectangle 2"/>
          <p:cNvSpPr>
            <a:spLocks noGrp="1" noRot="1" noChangeAspect="1" noChangeArrowheads="1" noTextEdit="1"/>
          </p:cNvSpPr>
          <p:nvPr>
            <p:ph type="sldImg"/>
          </p:nvPr>
        </p:nvSpPr>
        <p:spPr>
          <a:ln/>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A32CC5-B068-438A-AE87-5F8BA10BD59F}" type="slidenum">
              <a:rPr lang="en-US"/>
              <a:pPr/>
              <a:t>27</a:t>
            </a:fld>
            <a:endParaRPr lang="en-US"/>
          </a:p>
        </p:txBody>
      </p:sp>
      <p:sp>
        <p:nvSpPr>
          <p:cNvPr id="443394" name="Rectangle 2"/>
          <p:cNvSpPr>
            <a:spLocks noGrp="1" noRot="1" noChangeAspect="1" noChangeArrowheads="1" noTextEdit="1"/>
          </p:cNvSpPr>
          <p:nvPr>
            <p:ph type="sldImg"/>
          </p:nvPr>
        </p:nvSpPr>
        <p:spPr>
          <a:ln/>
        </p:spPr>
      </p:sp>
      <p:sp>
        <p:nvSpPr>
          <p:cNvPr id="443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DFB3C9-1035-4F27-A602-AD4AB0462BCB}" type="slidenum">
              <a:rPr lang="en-US"/>
              <a:pPr/>
              <a:t>28</a:t>
            </a:fld>
            <a:endParaRPr lang="en-US"/>
          </a:p>
        </p:txBody>
      </p:sp>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5C59A5-B583-4967-8207-EC760F2A035F}" type="slidenum">
              <a:rPr lang="en-US"/>
              <a:pPr/>
              <a:t>29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7D7F1-AC6C-4B64-AA11-FF93F33F1AA7}" type="slidenum">
              <a:rPr lang="en-US"/>
              <a:pPr/>
              <a:t>30</a:t>
            </a:fld>
            <a:endParaRPr lang="en-US"/>
          </a:p>
        </p:txBody>
      </p:sp>
      <p:sp>
        <p:nvSpPr>
          <p:cNvPr id="447490" name="Rectangle 2"/>
          <p:cNvSpPr>
            <a:spLocks noGrp="1" noRot="1" noChangeAspect="1" noChangeArrowheads="1" noTextEdit="1"/>
          </p:cNvSpPr>
          <p:nvPr>
            <p:ph type="sldImg"/>
          </p:nvPr>
        </p:nvSpPr>
        <p:spPr>
          <a:ln/>
        </p:spPr>
      </p:sp>
      <p:sp>
        <p:nvSpPr>
          <p:cNvPr id="447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632245-8A9B-47EE-9D9F-0470785B9708}" type="slidenum">
              <a:rPr lang="en-US"/>
              <a:pPr/>
              <a:t>31</a:t>
            </a:fld>
            <a:endParaRPr lang="en-US"/>
          </a:p>
        </p:txBody>
      </p:sp>
      <p:sp>
        <p:nvSpPr>
          <p:cNvPr id="450562" name="Rectangle 2"/>
          <p:cNvSpPr>
            <a:spLocks noGrp="1" noRot="1" noChangeAspect="1" noChangeArrowheads="1" noTextEdit="1"/>
          </p:cNvSpPr>
          <p:nvPr>
            <p:ph type="sldImg"/>
          </p:nvPr>
        </p:nvSpPr>
        <p:spPr>
          <a:ln/>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7082FD-C6ED-4D12-B634-9D1C18861347}" type="slidenum">
              <a:rPr lang="en-GB"/>
              <a:pPr/>
              <a:t>7</a:t>
            </a:fld>
            <a:endParaRPr lang="en-GB"/>
          </a:p>
        </p:txBody>
      </p:sp>
      <p:sp>
        <p:nvSpPr>
          <p:cNvPr id="7434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342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Polar Aas are imortant since they provide chemical groups for interaction with water.  Thus, the hydrogen bonding character of polar Amino acids is key in forming structures.  Whie the ionic bonding character of charged polar Aas is also important for protein structures.  They also provide chemically reactive groups in proteins.</a:t>
            </a:r>
          </a:p>
          <a:p>
            <a:endParaRPr lang="en-US"/>
          </a:p>
          <a:p>
            <a:r>
              <a:rPr lang="en-US"/>
              <a:t>Serine has a OH group that does not normally ionize so it is not charged in proteins (it is neutral).  It is the smallest of the polar amino acids and  very polar.  The hydroxyl group on Ser provides enzymes a very giooid nucleophilic group for doing chemistry.,  It is also important to form esters with phosphate making phosphester proteins.  Phosphyorylation of proteins and enzymes is very important in regulation of activity. </a:t>
            </a:r>
          </a:p>
          <a:p>
            <a:endParaRPr lang="en-US"/>
          </a:p>
          <a:p>
            <a:r>
              <a:rPr lang="en-US"/>
              <a:t>Thr adds a carbon on to Ser, which makes the hydroxyl group less accessible than in Ser.  Thr is more oftten in a structural role in proteins and is not as chemically active as Ser.  Thr can form esters with phosphoric acid and phospho-Threionine is often found in proteins.</a:t>
            </a:r>
          </a:p>
          <a:p>
            <a:endParaRPr lang="en-US"/>
          </a:p>
          <a:p>
            <a:r>
              <a:rPr lang="en-US"/>
              <a:t>Tyr is a hydrophobic aromatic alcohol but has some polar character.  The hydroxyl of Tyr is like the hydroxyl group on phenol, so if the pH is high (basic) it can ionize.  Tyr can also form phosphoesters like  Ser and Thr.  It is important in proteins and in enzymes for regulation of the cell cycle.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2043D1-4FEB-4490-BFCF-550C04CDA4AE}" type="slidenum">
              <a:rPr lang="en-GB"/>
              <a:pPr/>
              <a:t>8</a:t>
            </a:fld>
            <a:endParaRPr lang="en-GB"/>
          </a:p>
        </p:txBody>
      </p:sp>
      <p:sp>
        <p:nvSpPr>
          <p:cNvPr id="74752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4752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The formation of Cystine can take place between 2 polypeptide chains to make a cross link between them.  Extracellular proteins often contain Cys-Cys bonds, while cellular proteins rarely have them in the m since the environment in the cell is reducing.  In the presence of oxygen or oxidizing conditions, the 2 thils react to form a disulfide bond between them.  Since this is a redox reaction, the hydride ion released by each thil is usually coupled to an electonacceptor reaction or in simple oxidation with oxygen, hydrogen peroxide is usually formed with further reduction to water.</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D8C83-329F-46BA-9CCD-20E25CCB82AB}" type="slidenum">
              <a:rPr lang="en-GB"/>
              <a:pPr/>
              <a:t>9</a:t>
            </a:fld>
            <a:endParaRPr lang="en-GB"/>
          </a:p>
        </p:txBody>
      </p:sp>
      <p:sp>
        <p:nvSpPr>
          <p:cNvPr id="75571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5715"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7DCE7B-B2C0-43F3-8D50-61E831668584}" type="slidenum">
              <a:rPr lang="en-GB"/>
              <a:pPr/>
              <a:t>10</a:t>
            </a:fld>
            <a:endParaRPr lang="en-GB"/>
          </a:p>
        </p:txBody>
      </p:sp>
      <p:sp>
        <p:nvSpPr>
          <p:cNvPr id="7536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3667"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3C0457-807F-4758-B10E-C2C285C7F289}" type="slidenum">
              <a:rPr lang="en-GB"/>
              <a:pPr/>
              <a:t>11</a:t>
            </a:fld>
            <a:endParaRPr lang="en-GB"/>
          </a:p>
        </p:txBody>
      </p:sp>
      <p:sp>
        <p:nvSpPr>
          <p:cNvPr id="759810"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9811"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A83146-CEF5-4248-B57D-28615465AB19}" type="slidenum">
              <a:rPr lang="en-GB"/>
              <a:pPr/>
              <a:t>12</a:t>
            </a:fld>
            <a:endParaRPr lang="en-GB"/>
          </a:p>
        </p:txBody>
      </p:sp>
      <p:sp>
        <p:nvSpPr>
          <p:cNvPr id="7577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57763" name="Rectangle 3"/>
          <p:cNvSpPr>
            <a:spLocks noGrp="1" noChangeArrowheads="1"/>
          </p:cNvSpPr>
          <p:nvPr>
            <p:ph type="body" idx="1"/>
          </p:nvPr>
        </p:nvSpPr>
        <p:spPr bwMode="auto">
          <a:xfrm>
            <a:off x="685800" y="4343400"/>
            <a:ext cx="5486400" cy="4114800"/>
          </a:xfrm>
          <a:prstGeom prst="rect">
            <a:avLst/>
          </a:prstGeom>
          <a:solidFill>
            <a:srgbClr val="FFFFFF"/>
          </a:solidFill>
          <a:ln>
            <a:solidFill>
              <a:srgbClr val="000000"/>
            </a:solidFill>
            <a:miter lim="800000"/>
            <a:headEnd/>
            <a:tailEnd/>
          </a:ln>
        </p:spPr>
        <p:txBody>
          <a:bodyPr/>
          <a:lstStyle/>
          <a:p>
            <a:r>
              <a:rPr lang="en-US"/>
              <a:t>LYSINE has a protonated alky amino group</a:t>
            </a:r>
          </a:p>
          <a:p>
            <a:r>
              <a:rPr lang="en-US"/>
              <a:t>Argining has a guanidinium </a:t>
            </a:r>
          </a:p>
          <a:p>
            <a:r>
              <a:rPr lang="en-US"/>
              <a:t>Histidine has an imidazolium ionized group</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F7EDD-E2F6-4C15-9765-EF1077C9D9BC}" type="slidenum">
              <a:rPr lang="en-US"/>
              <a:pPr/>
              <a:t>13</a:t>
            </a:fld>
            <a:endParaRPr lang="en-US"/>
          </a:p>
        </p:txBody>
      </p:sp>
      <p:sp>
        <p:nvSpPr>
          <p:cNvPr id="412674" name="Rectangle 2"/>
          <p:cNvSpPr>
            <a:spLocks noGrp="1" noRot="1" noChangeAspect="1" noChangeArrowheads="1" noTextEdit="1"/>
          </p:cNvSpPr>
          <p:nvPr>
            <p:ph type="sldImg"/>
          </p:nvPr>
        </p:nvSpPr>
        <p:spPr>
          <a:ln/>
        </p:spPr>
      </p:sp>
      <p:sp>
        <p:nvSpPr>
          <p:cNvPr id="41267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47CA9BE-65E1-4126-A5D0-104B6C60C1F5}"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3011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A9BE-65E1-4126-A5D0-104B6C60C1F5}"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690238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A9BE-65E1-4126-A5D0-104B6C60C1F5}"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1419464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7CA9BE-65E1-4126-A5D0-104B6C60C1F5}"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249696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47CA9BE-65E1-4126-A5D0-104B6C60C1F5}" type="datetimeFigureOut">
              <a:rPr lang="en-US" smtClean="0"/>
              <a:pPr/>
              <a:t>9/23/2017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6936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47CA9BE-65E1-4126-A5D0-104B6C60C1F5}"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61703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47CA9BE-65E1-4126-A5D0-104B6C60C1F5}" type="datetimeFigureOut">
              <a:rPr lang="en-US" smtClean="0"/>
              <a:pPr/>
              <a:t>9/23/2017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191181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7CA9BE-65E1-4126-A5D0-104B6C60C1F5}" type="datetimeFigureOut">
              <a:rPr lang="en-US" smtClean="0"/>
              <a:pPr/>
              <a:t>9/23/2017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706529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7CA9BE-65E1-4126-A5D0-104B6C60C1F5}" type="datetimeFigureOut">
              <a:rPr lang="en-US" smtClean="0"/>
              <a:pPr/>
              <a:t>9/23/2017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3382419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A9BE-65E1-4126-A5D0-104B6C60C1F5}"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2564573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7CA9BE-65E1-4126-A5D0-104B6C60C1F5}" type="datetimeFigureOut">
              <a:rPr lang="en-US" smtClean="0"/>
              <a:pPr/>
              <a:t>9/23/2017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123942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7CA9BE-65E1-4126-A5D0-104B6C60C1F5}" type="datetimeFigureOut">
              <a:rPr lang="en-US" smtClean="0"/>
              <a:pPr/>
              <a:t>9/23/2017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52C58A-DE64-413B-AB03-37BB08F747AB}" type="slidenum">
              <a:rPr lang="en-US" smtClean="0"/>
              <a:pPr/>
              <a:t>‹#›</a:t>
            </a:fld>
            <a:endParaRPr lang="en-US"/>
          </a:p>
        </p:txBody>
      </p:sp>
    </p:spTree>
    <p:extLst>
      <p:ext uri="{BB962C8B-B14F-4D97-AF65-F5344CB8AC3E}">
        <p14:creationId xmlns:p14="http://schemas.microsoft.com/office/powerpoint/2010/main" xmlns="" val="4156021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73163" y="747713"/>
            <a:ext cx="7772400" cy="4814887"/>
          </a:xfrm>
        </p:spPr>
        <p:txBody>
          <a:bodyPr>
            <a:normAutofit/>
          </a:bodyPr>
          <a:lstStyle/>
          <a:p>
            <a:r>
              <a:rPr lang="en-US" altLang="zh-TW" sz="5400" dirty="0" smtClean="0"/>
              <a:t>Amino </a:t>
            </a:r>
            <a:r>
              <a:rPr lang="en-US" altLang="zh-TW" sz="5400" dirty="0"/>
              <a:t>Acids, Polypeptides and </a:t>
            </a:r>
            <a:r>
              <a:rPr lang="en-US" altLang="zh-TW" sz="5400" dirty="0" smtClean="0"/>
              <a:t>Proteins</a:t>
            </a:r>
            <a:br>
              <a:rPr lang="en-US" altLang="zh-TW" sz="5400" dirty="0" smtClean="0"/>
            </a:br>
            <a:r>
              <a:rPr lang="en-US" altLang="zh-TW" sz="5400" dirty="0" smtClean="0"/>
              <a:t/>
            </a:r>
            <a:br>
              <a:rPr lang="en-US" altLang="zh-TW" sz="5400" dirty="0" smtClean="0"/>
            </a:br>
            <a:r>
              <a:rPr lang="en-US" altLang="zh-TW" sz="5400" dirty="0" smtClean="0"/>
              <a:t/>
            </a:r>
            <a:br>
              <a:rPr lang="en-US" altLang="zh-TW" sz="5400" dirty="0" smtClean="0"/>
            </a:br>
            <a:r>
              <a:rPr lang="en-US" altLang="zh-TW" sz="5400" dirty="0" smtClean="0"/>
              <a:t/>
            </a:r>
            <a:br>
              <a:rPr lang="en-US" altLang="zh-TW" sz="5400" dirty="0" smtClean="0"/>
            </a:br>
            <a:r>
              <a:rPr lang="en-US" altLang="zh-TW" sz="2800" b="1" dirty="0" err="1" smtClean="0"/>
              <a:t>TextBook</a:t>
            </a:r>
            <a:r>
              <a:rPr lang="en-US" altLang="zh-TW" sz="2800" b="1" dirty="0" smtClean="0"/>
              <a:t>: </a:t>
            </a:r>
            <a:r>
              <a:rPr lang="en-US" altLang="zh-TW" sz="3100" dirty="0" smtClean="0"/>
              <a:t>HARPERS </a:t>
            </a:r>
            <a:r>
              <a:rPr lang="en-US" altLang="zh-TW" sz="3100" dirty="0" smtClean="0"/>
              <a:t>REVIEW OF BIOCHEMISTRY</a:t>
            </a:r>
            <a:endParaRPr lang="en-US" altLang="zh-TW" sz="3100" dirty="0"/>
          </a:p>
        </p:txBody>
      </p:sp>
    </p:spTree>
    <p:extLst>
      <p:ext uri="{BB962C8B-B14F-4D97-AF65-F5344CB8AC3E}">
        <p14:creationId xmlns:p14="http://schemas.microsoft.com/office/powerpoint/2010/main" xmlns="" val="39055716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2642" name="Rectangle 2"/>
          <p:cNvSpPr>
            <a:spLocks noChangeArrowheads="1"/>
          </p:cNvSpPr>
          <p:nvPr/>
        </p:nvSpPr>
        <p:spPr bwMode="auto">
          <a:xfrm>
            <a:off x="1539875" y="3071813"/>
            <a:ext cx="1919288" cy="171291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43" name="Rectangle 3"/>
          <p:cNvSpPr>
            <a:spLocks noChangeArrowheads="1"/>
          </p:cNvSpPr>
          <p:nvPr/>
        </p:nvSpPr>
        <p:spPr bwMode="auto">
          <a:xfrm>
            <a:off x="5414963" y="2687638"/>
            <a:ext cx="1919287" cy="234791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44" name="Rectangle 4"/>
          <p:cNvSpPr>
            <a:spLocks noGrp="1" noChangeArrowheads="1"/>
          </p:cNvSpPr>
          <p:nvPr>
            <p:ph type="title"/>
          </p:nvPr>
        </p:nvSpPr>
        <p:spPr>
          <a:xfrm>
            <a:off x="369888" y="112713"/>
            <a:ext cx="8229600" cy="1143000"/>
          </a:xfrm>
        </p:spPr>
        <p:txBody>
          <a:bodyPr/>
          <a:lstStyle/>
          <a:p>
            <a:r>
              <a:rPr lang="en-US" sz="3200" b="1"/>
              <a:t>Charged polar (acidic) side chains</a:t>
            </a:r>
            <a:endParaRPr lang="en-US"/>
          </a:p>
        </p:txBody>
      </p:sp>
      <p:grpSp>
        <p:nvGrpSpPr>
          <p:cNvPr id="752645" name="Group 5"/>
          <p:cNvGrpSpPr>
            <a:grpSpLocks/>
          </p:cNvGrpSpPr>
          <p:nvPr/>
        </p:nvGrpSpPr>
        <p:grpSpPr bwMode="auto">
          <a:xfrm>
            <a:off x="1146175" y="1654175"/>
            <a:ext cx="2297113" cy="1360488"/>
            <a:chOff x="1506" y="1002"/>
            <a:chExt cx="1447" cy="857"/>
          </a:xfrm>
        </p:grpSpPr>
        <p:sp>
          <p:nvSpPr>
            <p:cNvPr id="752646" name="Text Box 6"/>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2647" name="Text Box 7"/>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52648" name="Text Box 8"/>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52649" name="Line 9"/>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2650" name="Group 10"/>
            <p:cNvGrpSpPr>
              <a:grpSpLocks/>
            </p:cNvGrpSpPr>
            <p:nvPr/>
          </p:nvGrpSpPr>
          <p:grpSpPr bwMode="auto">
            <a:xfrm>
              <a:off x="1506" y="1268"/>
              <a:ext cx="527" cy="492"/>
              <a:chOff x="151" y="872"/>
              <a:chExt cx="527" cy="492"/>
            </a:xfrm>
          </p:grpSpPr>
          <p:sp>
            <p:nvSpPr>
              <p:cNvPr id="752651" name="Text Box 11"/>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52652" name="Text Box 12"/>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52653" name="Line 13"/>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54" name="Line 14"/>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55" name="Line 15"/>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52656" name="Group 16"/>
          <p:cNvGrpSpPr>
            <a:grpSpLocks/>
          </p:cNvGrpSpPr>
          <p:nvPr/>
        </p:nvGrpSpPr>
        <p:grpSpPr bwMode="auto">
          <a:xfrm>
            <a:off x="5018088" y="1328738"/>
            <a:ext cx="2297112" cy="1360487"/>
            <a:chOff x="1506" y="1002"/>
            <a:chExt cx="1447" cy="857"/>
          </a:xfrm>
        </p:grpSpPr>
        <p:sp>
          <p:nvSpPr>
            <p:cNvPr id="752657" name="Text Box 17"/>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2658" name="Text Box 18"/>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52659" name="Text Box 19"/>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52660" name="Line 20"/>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2661" name="Group 21"/>
            <p:cNvGrpSpPr>
              <a:grpSpLocks/>
            </p:cNvGrpSpPr>
            <p:nvPr/>
          </p:nvGrpSpPr>
          <p:grpSpPr bwMode="auto">
            <a:xfrm>
              <a:off x="1506" y="1268"/>
              <a:ext cx="527" cy="492"/>
              <a:chOff x="151" y="872"/>
              <a:chExt cx="527" cy="492"/>
            </a:xfrm>
          </p:grpSpPr>
          <p:sp>
            <p:nvSpPr>
              <p:cNvPr id="752662" name="Text Box 22"/>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52663" name="Text Box 23"/>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52664" name="Line 24"/>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65" name="Line 25"/>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66" name="Line 26"/>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52667" name="Text Box 27"/>
          <p:cNvSpPr txBox="1">
            <a:spLocks noChangeArrowheads="1"/>
          </p:cNvSpPr>
          <p:nvPr/>
        </p:nvSpPr>
        <p:spPr bwMode="auto">
          <a:xfrm>
            <a:off x="6061075" y="2713038"/>
            <a:ext cx="846138"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p>
        </p:txBody>
      </p:sp>
      <p:sp>
        <p:nvSpPr>
          <p:cNvPr id="752668" name="Text Box 28"/>
          <p:cNvSpPr txBox="1">
            <a:spLocks noChangeArrowheads="1"/>
          </p:cNvSpPr>
          <p:nvPr/>
        </p:nvSpPr>
        <p:spPr bwMode="auto">
          <a:xfrm>
            <a:off x="1147763" y="4044950"/>
            <a:ext cx="42830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52669" name="Text Box 29"/>
          <p:cNvSpPr txBox="1">
            <a:spLocks noChangeArrowheads="1"/>
          </p:cNvSpPr>
          <p:nvPr/>
        </p:nvSpPr>
        <p:spPr bwMode="auto">
          <a:xfrm>
            <a:off x="1393825" y="4784725"/>
            <a:ext cx="2017713"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Aspartic acid</a:t>
            </a:r>
            <a:endParaRPr lang="en-US" sz="2000"/>
          </a:p>
          <a:p>
            <a:pPr algn="ctr">
              <a:spcBef>
                <a:spcPct val="50000"/>
              </a:spcBef>
            </a:pPr>
            <a:r>
              <a:rPr lang="en-US" sz="2000"/>
              <a:t>Asp</a:t>
            </a:r>
          </a:p>
          <a:p>
            <a:pPr algn="ctr">
              <a:spcBef>
                <a:spcPct val="50000"/>
              </a:spcBef>
            </a:pPr>
            <a:r>
              <a:rPr lang="en-US" sz="2000"/>
              <a:t>D</a:t>
            </a:r>
          </a:p>
        </p:txBody>
      </p:sp>
      <p:sp>
        <p:nvSpPr>
          <p:cNvPr id="752670" name="Text Box 30"/>
          <p:cNvSpPr txBox="1">
            <a:spLocks noChangeArrowheads="1"/>
          </p:cNvSpPr>
          <p:nvPr/>
        </p:nvSpPr>
        <p:spPr bwMode="auto">
          <a:xfrm>
            <a:off x="2189163" y="3630613"/>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2671" name="Line 31"/>
          <p:cNvSpPr>
            <a:spLocks noChangeShapeType="1"/>
          </p:cNvSpPr>
          <p:nvPr/>
        </p:nvSpPr>
        <p:spPr bwMode="auto">
          <a:xfrm rot="18923553" flipH="1">
            <a:off x="2279650" y="3436938"/>
            <a:ext cx="206375" cy="211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72" name="Line 32"/>
          <p:cNvSpPr>
            <a:spLocks noChangeShapeType="1"/>
          </p:cNvSpPr>
          <p:nvPr/>
        </p:nvSpPr>
        <p:spPr bwMode="auto">
          <a:xfrm rot="18923553" flipH="1">
            <a:off x="6149975" y="3205163"/>
            <a:ext cx="206375" cy="211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73" name="Text Box 33"/>
          <p:cNvSpPr txBox="1">
            <a:spLocks noChangeArrowheads="1"/>
          </p:cNvSpPr>
          <p:nvPr/>
        </p:nvSpPr>
        <p:spPr bwMode="auto">
          <a:xfrm>
            <a:off x="5443538" y="5038725"/>
            <a:ext cx="1908175"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Glutamic acid</a:t>
            </a:r>
            <a:endParaRPr lang="en-US" sz="2000"/>
          </a:p>
          <a:p>
            <a:pPr algn="ctr">
              <a:spcBef>
                <a:spcPct val="50000"/>
              </a:spcBef>
            </a:pPr>
            <a:r>
              <a:rPr lang="en-US" sz="2000"/>
              <a:t>Glu</a:t>
            </a:r>
          </a:p>
          <a:p>
            <a:pPr algn="ctr">
              <a:spcBef>
                <a:spcPct val="50000"/>
              </a:spcBef>
            </a:pPr>
            <a:r>
              <a:rPr lang="en-US" sz="2000"/>
              <a:t>E</a:t>
            </a:r>
          </a:p>
        </p:txBody>
      </p:sp>
      <p:sp>
        <p:nvSpPr>
          <p:cNvPr id="752674" name="Text Box 34"/>
          <p:cNvSpPr txBox="1">
            <a:spLocks noChangeArrowheads="1"/>
          </p:cNvSpPr>
          <p:nvPr/>
        </p:nvSpPr>
        <p:spPr bwMode="auto">
          <a:xfrm>
            <a:off x="2185988" y="2986088"/>
            <a:ext cx="846137"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p>
        </p:txBody>
      </p:sp>
      <p:sp>
        <p:nvSpPr>
          <p:cNvPr id="752675" name="Text Box 35"/>
          <p:cNvSpPr txBox="1">
            <a:spLocks noChangeArrowheads="1"/>
          </p:cNvSpPr>
          <p:nvPr/>
        </p:nvSpPr>
        <p:spPr bwMode="auto">
          <a:xfrm>
            <a:off x="1706563" y="4132263"/>
            <a:ext cx="398462"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a:t>
            </a:r>
          </a:p>
        </p:txBody>
      </p:sp>
      <p:sp>
        <p:nvSpPr>
          <p:cNvPr id="752676" name="Text Box 36"/>
          <p:cNvSpPr txBox="1">
            <a:spLocks noChangeArrowheads="1"/>
          </p:cNvSpPr>
          <p:nvPr/>
        </p:nvSpPr>
        <p:spPr bwMode="auto">
          <a:xfrm>
            <a:off x="2725738" y="4141788"/>
            <a:ext cx="962025"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a:t>
            </a:r>
            <a:r>
              <a:rPr lang="en-US" sz="4400" baseline="30000"/>
              <a:t>-</a:t>
            </a:r>
            <a:endParaRPr lang="en-US" sz="2800"/>
          </a:p>
        </p:txBody>
      </p:sp>
      <p:sp>
        <p:nvSpPr>
          <p:cNvPr id="752677" name="Line 37"/>
          <p:cNvSpPr>
            <a:spLocks noChangeShapeType="1"/>
          </p:cNvSpPr>
          <p:nvPr/>
        </p:nvSpPr>
        <p:spPr bwMode="auto">
          <a:xfrm rot="464696" flipH="1">
            <a:off x="2055813" y="3986213"/>
            <a:ext cx="207962"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78" name="Line 38"/>
          <p:cNvSpPr>
            <a:spLocks noChangeShapeType="1"/>
          </p:cNvSpPr>
          <p:nvPr/>
        </p:nvSpPr>
        <p:spPr bwMode="auto">
          <a:xfrm rot="21135304">
            <a:off x="2582863" y="4044950"/>
            <a:ext cx="207962"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79" name="Line 39"/>
          <p:cNvSpPr>
            <a:spLocks noChangeShapeType="1"/>
          </p:cNvSpPr>
          <p:nvPr/>
        </p:nvSpPr>
        <p:spPr bwMode="auto">
          <a:xfrm rot="464696" flipH="1">
            <a:off x="2130425" y="4089400"/>
            <a:ext cx="207963"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80" name="Text Box 40"/>
          <p:cNvSpPr txBox="1">
            <a:spLocks noChangeArrowheads="1"/>
          </p:cNvSpPr>
          <p:nvPr/>
        </p:nvSpPr>
        <p:spPr bwMode="auto">
          <a:xfrm>
            <a:off x="6061075" y="403542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2681" name="Line 41"/>
          <p:cNvSpPr>
            <a:spLocks noChangeShapeType="1"/>
          </p:cNvSpPr>
          <p:nvPr/>
        </p:nvSpPr>
        <p:spPr bwMode="auto">
          <a:xfrm rot="18923553" flipH="1">
            <a:off x="6151563" y="3841750"/>
            <a:ext cx="206375" cy="2111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82" name="Text Box 42"/>
          <p:cNvSpPr txBox="1">
            <a:spLocks noChangeArrowheads="1"/>
          </p:cNvSpPr>
          <p:nvPr/>
        </p:nvSpPr>
        <p:spPr bwMode="auto">
          <a:xfrm>
            <a:off x="6057900" y="3390900"/>
            <a:ext cx="84613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p>
        </p:txBody>
      </p:sp>
      <p:sp>
        <p:nvSpPr>
          <p:cNvPr id="752683" name="Text Box 43"/>
          <p:cNvSpPr txBox="1">
            <a:spLocks noChangeArrowheads="1"/>
          </p:cNvSpPr>
          <p:nvPr/>
        </p:nvSpPr>
        <p:spPr bwMode="auto">
          <a:xfrm>
            <a:off x="5578475" y="4537075"/>
            <a:ext cx="398463"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a:t>
            </a:r>
          </a:p>
        </p:txBody>
      </p:sp>
      <p:sp>
        <p:nvSpPr>
          <p:cNvPr id="752684" name="Text Box 44"/>
          <p:cNvSpPr txBox="1">
            <a:spLocks noChangeArrowheads="1"/>
          </p:cNvSpPr>
          <p:nvPr/>
        </p:nvSpPr>
        <p:spPr bwMode="auto">
          <a:xfrm>
            <a:off x="6597650" y="4546600"/>
            <a:ext cx="962025"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a:t>
            </a:r>
            <a:r>
              <a:rPr lang="en-US" sz="4400" baseline="30000"/>
              <a:t>-</a:t>
            </a:r>
            <a:endParaRPr lang="en-US" sz="2800"/>
          </a:p>
        </p:txBody>
      </p:sp>
      <p:sp>
        <p:nvSpPr>
          <p:cNvPr id="752685" name="Line 45"/>
          <p:cNvSpPr>
            <a:spLocks noChangeShapeType="1"/>
          </p:cNvSpPr>
          <p:nvPr/>
        </p:nvSpPr>
        <p:spPr bwMode="auto">
          <a:xfrm rot="464696" flipH="1">
            <a:off x="5927725" y="4391025"/>
            <a:ext cx="207963"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86" name="Line 46"/>
          <p:cNvSpPr>
            <a:spLocks noChangeShapeType="1"/>
          </p:cNvSpPr>
          <p:nvPr/>
        </p:nvSpPr>
        <p:spPr bwMode="auto">
          <a:xfrm rot="21135304">
            <a:off x="6454775" y="4449763"/>
            <a:ext cx="207963"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2687" name="Line 47"/>
          <p:cNvSpPr>
            <a:spLocks noChangeShapeType="1"/>
          </p:cNvSpPr>
          <p:nvPr/>
        </p:nvSpPr>
        <p:spPr bwMode="auto">
          <a:xfrm rot="464696" flipH="1">
            <a:off x="6002338" y="4494213"/>
            <a:ext cx="207962"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4041705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6" name="Rectangle 2"/>
          <p:cNvSpPr>
            <a:spLocks noGrp="1" noChangeArrowheads="1"/>
          </p:cNvSpPr>
          <p:nvPr>
            <p:ph type="title"/>
          </p:nvPr>
        </p:nvSpPr>
        <p:spPr>
          <a:xfrm>
            <a:off x="398463" y="111125"/>
            <a:ext cx="8229600" cy="1143000"/>
          </a:xfrm>
        </p:spPr>
        <p:txBody>
          <a:bodyPr>
            <a:normAutofit/>
          </a:bodyPr>
          <a:lstStyle/>
          <a:p>
            <a:r>
              <a:rPr lang="en-US" sz="1800" b="1" dirty="0" smtClean="0"/>
              <a:t>Groups of Amino Acids   </a:t>
            </a:r>
            <a:endParaRPr lang="en-US" sz="1800" dirty="0"/>
          </a:p>
        </p:txBody>
      </p:sp>
      <p:sp>
        <p:nvSpPr>
          <p:cNvPr id="758787" name="Rectangle 3"/>
          <p:cNvSpPr>
            <a:spLocks noGrp="1" noChangeArrowheads="1"/>
          </p:cNvSpPr>
          <p:nvPr>
            <p:ph type="body" idx="1"/>
          </p:nvPr>
        </p:nvSpPr>
        <p:spPr>
          <a:xfrm>
            <a:off x="449263" y="1042988"/>
            <a:ext cx="8196262" cy="5103812"/>
          </a:xfrm>
        </p:spPr>
        <p:txBody>
          <a:bodyPr/>
          <a:lstStyle/>
          <a:p>
            <a:pPr>
              <a:lnSpc>
                <a:spcPct val="90000"/>
              </a:lnSpc>
              <a:buFontTx/>
              <a:buNone/>
            </a:pPr>
            <a:endParaRPr lang="en-US" sz="2000" dirty="0"/>
          </a:p>
          <a:p>
            <a:pPr>
              <a:lnSpc>
                <a:spcPct val="90000"/>
              </a:lnSpc>
              <a:buNone/>
            </a:pPr>
            <a:r>
              <a:rPr lang="en-US" sz="2400" b="1" dirty="0" smtClean="0"/>
              <a:t>3. Basic </a:t>
            </a:r>
            <a:r>
              <a:rPr lang="en-US" sz="2400" b="1" dirty="0"/>
              <a:t>amino </a:t>
            </a:r>
            <a:r>
              <a:rPr lang="en-US" sz="2400" b="1" dirty="0" smtClean="0"/>
              <a:t>acids (Charged polar (basic) side </a:t>
            </a:r>
            <a:r>
              <a:rPr lang="en-US" sz="2400" b="1" dirty="0" smtClean="0"/>
              <a:t>chains)</a:t>
            </a:r>
            <a:endParaRPr lang="en-US" sz="2400" b="1" dirty="0"/>
          </a:p>
          <a:p>
            <a:pPr lvl="1">
              <a:lnSpc>
                <a:spcPct val="90000"/>
              </a:lnSpc>
            </a:pPr>
            <a:r>
              <a:rPr lang="en-US" sz="2400" dirty="0"/>
              <a:t>Amino acids in which R-group have net positive charges at pH 7</a:t>
            </a:r>
          </a:p>
          <a:p>
            <a:pPr lvl="1">
              <a:lnSpc>
                <a:spcPct val="90000"/>
              </a:lnSpc>
            </a:pPr>
            <a:r>
              <a:rPr lang="en-US" sz="2400" dirty="0"/>
              <a:t>His, Lys, and </a:t>
            </a:r>
            <a:r>
              <a:rPr lang="en-US" sz="2400" dirty="0" err="1"/>
              <a:t>Arg</a:t>
            </a:r>
            <a:endParaRPr lang="en-US" sz="2400" dirty="0"/>
          </a:p>
          <a:p>
            <a:pPr lvl="1">
              <a:lnSpc>
                <a:spcPct val="90000"/>
              </a:lnSpc>
            </a:pPr>
            <a:r>
              <a:rPr lang="en-US" sz="2400" dirty="0"/>
              <a:t>Lys and </a:t>
            </a:r>
            <a:r>
              <a:rPr lang="en-US" sz="2400" dirty="0" err="1"/>
              <a:t>Arg</a:t>
            </a:r>
            <a:r>
              <a:rPr lang="en-US" sz="2400" dirty="0"/>
              <a:t> are fully </a:t>
            </a:r>
            <a:r>
              <a:rPr lang="en-US" sz="2400" dirty="0" err="1"/>
              <a:t>protonated</a:t>
            </a:r>
            <a:r>
              <a:rPr lang="en-US" sz="2400" dirty="0"/>
              <a:t> at pH 7</a:t>
            </a:r>
          </a:p>
          <a:p>
            <a:pPr lvl="2">
              <a:lnSpc>
                <a:spcPct val="90000"/>
              </a:lnSpc>
            </a:pPr>
            <a:r>
              <a:rPr lang="en-US" dirty="0"/>
              <a:t>Participate in electrostatic interactions</a:t>
            </a:r>
          </a:p>
          <a:p>
            <a:pPr lvl="1">
              <a:lnSpc>
                <a:spcPct val="90000"/>
              </a:lnSpc>
            </a:pPr>
            <a:r>
              <a:rPr lang="en-US" sz="2400" dirty="0"/>
              <a:t>His has a side chain </a:t>
            </a:r>
            <a:r>
              <a:rPr lang="en-US" sz="2400" dirty="0" err="1"/>
              <a:t>p</a:t>
            </a:r>
            <a:r>
              <a:rPr lang="en-US" sz="2400" i="1" dirty="0" err="1"/>
              <a:t>K</a:t>
            </a:r>
            <a:r>
              <a:rPr lang="en-US" sz="2400" baseline="-25000" dirty="0" err="1"/>
              <a:t>a</a:t>
            </a:r>
            <a:r>
              <a:rPr lang="en-US" sz="2400" dirty="0"/>
              <a:t> of 6.0 and is only 10% </a:t>
            </a:r>
            <a:r>
              <a:rPr lang="en-US" sz="2400" dirty="0" err="1"/>
              <a:t>protonated</a:t>
            </a:r>
            <a:r>
              <a:rPr lang="en-US" sz="2400" dirty="0"/>
              <a:t> at pH 7</a:t>
            </a:r>
          </a:p>
          <a:p>
            <a:pPr lvl="1">
              <a:lnSpc>
                <a:spcPct val="90000"/>
              </a:lnSpc>
            </a:pPr>
            <a:r>
              <a:rPr lang="en-US" sz="2400" dirty="0"/>
              <a:t>Because His has a </a:t>
            </a:r>
            <a:r>
              <a:rPr lang="en-US" sz="2400" dirty="0" err="1"/>
              <a:t>p</a:t>
            </a:r>
            <a:r>
              <a:rPr lang="en-US" sz="2400" i="1" dirty="0" err="1"/>
              <a:t>K</a:t>
            </a:r>
            <a:r>
              <a:rPr lang="en-US" sz="2400" baseline="-25000" dirty="0" err="1"/>
              <a:t>a</a:t>
            </a:r>
            <a:r>
              <a:rPr lang="en-US" sz="2400" dirty="0"/>
              <a:t> near neutral, it plays important roles as a proton donor or acceptor in many enzymes.</a:t>
            </a:r>
          </a:p>
          <a:p>
            <a:pPr lvl="1">
              <a:lnSpc>
                <a:spcPct val="90000"/>
              </a:lnSpc>
            </a:pPr>
            <a:r>
              <a:rPr lang="en-US" sz="2400" dirty="0"/>
              <a:t>His containing peptides are important biological buffers </a:t>
            </a:r>
          </a:p>
          <a:p>
            <a:pPr lvl="1">
              <a:lnSpc>
                <a:spcPct val="90000"/>
              </a:lnSpc>
              <a:buFontTx/>
              <a:buNone/>
            </a:pPr>
            <a:endParaRPr lang="en-US" sz="2400" dirty="0"/>
          </a:p>
        </p:txBody>
      </p:sp>
    </p:spTree>
    <p:extLst>
      <p:ext uri="{BB962C8B-B14F-4D97-AF65-F5344CB8AC3E}">
        <p14:creationId xmlns:p14="http://schemas.microsoft.com/office/powerpoint/2010/main" xmlns="" val="4187768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6738" name="Rectangle 2"/>
          <p:cNvSpPr>
            <a:spLocks noChangeArrowheads="1"/>
          </p:cNvSpPr>
          <p:nvPr/>
        </p:nvSpPr>
        <p:spPr bwMode="auto">
          <a:xfrm>
            <a:off x="1417638" y="2486025"/>
            <a:ext cx="1435100" cy="267493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39" name="Rectangle 3"/>
          <p:cNvSpPr>
            <a:spLocks noChangeArrowheads="1"/>
          </p:cNvSpPr>
          <p:nvPr/>
        </p:nvSpPr>
        <p:spPr bwMode="auto">
          <a:xfrm>
            <a:off x="3765550" y="2416175"/>
            <a:ext cx="1919288" cy="3062288"/>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40" name="Rectangle 4"/>
          <p:cNvSpPr>
            <a:spLocks noChangeArrowheads="1"/>
          </p:cNvSpPr>
          <p:nvPr/>
        </p:nvSpPr>
        <p:spPr bwMode="auto">
          <a:xfrm>
            <a:off x="6080125" y="2922588"/>
            <a:ext cx="2403475" cy="22272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41" name="Rectangle 5"/>
          <p:cNvSpPr>
            <a:spLocks noGrp="1" noChangeArrowheads="1"/>
          </p:cNvSpPr>
          <p:nvPr>
            <p:ph type="title"/>
          </p:nvPr>
        </p:nvSpPr>
        <p:spPr>
          <a:xfrm>
            <a:off x="369888" y="112713"/>
            <a:ext cx="8229600" cy="1143000"/>
          </a:xfrm>
        </p:spPr>
        <p:txBody>
          <a:bodyPr/>
          <a:lstStyle/>
          <a:p>
            <a:r>
              <a:rPr lang="en-US" sz="3200" b="1" dirty="0"/>
              <a:t>Charged polar (basic) side chains</a:t>
            </a:r>
          </a:p>
        </p:txBody>
      </p:sp>
      <p:sp>
        <p:nvSpPr>
          <p:cNvPr id="756742" name="Text Box 6"/>
          <p:cNvSpPr txBox="1">
            <a:spLocks noChangeArrowheads="1"/>
          </p:cNvSpPr>
          <p:nvPr/>
        </p:nvSpPr>
        <p:spPr bwMode="auto">
          <a:xfrm>
            <a:off x="1716088" y="1870075"/>
            <a:ext cx="615950"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6743" name="Text Box 7"/>
          <p:cNvSpPr txBox="1">
            <a:spLocks noChangeArrowheads="1"/>
          </p:cNvSpPr>
          <p:nvPr/>
        </p:nvSpPr>
        <p:spPr bwMode="auto">
          <a:xfrm>
            <a:off x="2354263" y="1898650"/>
            <a:ext cx="544512"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56744" name="Text Box 8"/>
          <p:cNvSpPr txBox="1">
            <a:spLocks noChangeArrowheads="1"/>
          </p:cNvSpPr>
          <p:nvPr/>
        </p:nvSpPr>
        <p:spPr bwMode="auto">
          <a:xfrm>
            <a:off x="1720850" y="1198563"/>
            <a:ext cx="1257300"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56745" name="Line 9"/>
          <p:cNvSpPr>
            <a:spLocks noChangeShapeType="1"/>
          </p:cNvSpPr>
          <p:nvPr/>
        </p:nvSpPr>
        <p:spPr bwMode="auto">
          <a:xfrm rot="2723553" flipH="1">
            <a:off x="1492250" y="2022475"/>
            <a:ext cx="217488" cy="2238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6746" name="Group 10"/>
          <p:cNvGrpSpPr>
            <a:grpSpLocks/>
          </p:cNvGrpSpPr>
          <p:nvPr/>
        </p:nvGrpSpPr>
        <p:grpSpPr bwMode="auto">
          <a:xfrm>
            <a:off x="681038" y="1620838"/>
            <a:ext cx="836612" cy="781050"/>
            <a:chOff x="151" y="872"/>
            <a:chExt cx="527" cy="492"/>
          </a:xfrm>
        </p:grpSpPr>
        <p:sp>
          <p:nvSpPr>
            <p:cNvPr id="756747" name="Text Box 11"/>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56748" name="Text Box 12"/>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56749" name="Line 13"/>
          <p:cNvSpPr>
            <a:spLocks noChangeShapeType="1"/>
          </p:cNvSpPr>
          <p:nvPr/>
        </p:nvSpPr>
        <p:spPr bwMode="auto">
          <a:xfrm rot="2723553" flipH="1">
            <a:off x="2157413" y="2011363"/>
            <a:ext cx="211137" cy="21748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50" name="Line 14"/>
          <p:cNvSpPr>
            <a:spLocks noChangeShapeType="1"/>
          </p:cNvSpPr>
          <p:nvPr/>
        </p:nvSpPr>
        <p:spPr bwMode="auto">
          <a:xfrm rot="18923553" flipH="1">
            <a:off x="1820863" y="1674813"/>
            <a:ext cx="206375" cy="211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51" name="Line 15"/>
          <p:cNvSpPr>
            <a:spLocks noChangeShapeType="1"/>
          </p:cNvSpPr>
          <p:nvPr/>
        </p:nvSpPr>
        <p:spPr bwMode="auto">
          <a:xfrm rot="18923553" flipH="1">
            <a:off x="1847850" y="2335213"/>
            <a:ext cx="147638" cy="1492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6752" name="Group 16"/>
          <p:cNvGrpSpPr>
            <a:grpSpLocks/>
          </p:cNvGrpSpPr>
          <p:nvPr/>
        </p:nvGrpSpPr>
        <p:grpSpPr bwMode="auto">
          <a:xfrm>
            <a:off x="3351213" y="1071563"/>
            <a:ext cx="2297112" cy="1360487"/>
            <a:chOff x="1506" y="1002"/>
            <a:chExt cx="1447" cy="857"/>
          </a:xfrm>
        </p:grpSpPr>
        <p:sp>
          <p:nvSpPr>
            <p:cNvPr id="756753" name="Text Box 17"/>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6754" name="Text Box 18"/>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56755" name="Text Box 19"/>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56756" name="Line 20"/>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6757" name="Group 21"/>
            <p:cNvGrpSpPr>
              <a:grpSpLocks/>
            </p:cNvGrpSpPr>
            <p:nvPr/>
          </p:nvGrpSpPr>
          <p:grpSpPr bwMode="auto">
            <a:xfrm>
              <a:off x="1506" y="1268"/>
              <a:ext cx="527" cy="492"/>
              <a:chOff x="151" y="872"/>
              <a:chExt cx="527" cy="492"/>
            </a:xfrm>
          </p:grpSpPr>
          <p:sp>
            <p:nvSpPr>
              <p:cNvPr id="756758" name="Text Box 22"/>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56759" name="Text Box 23"/>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56760" name="Line 24"/>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61" name="Line 25"/>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62" name="Line 26"/>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grpSp>
        <p:nvGrpSpPr>
          <p:cNvPr id="756763" name="Group 27"/>
          <p:cNvGrpSpPr>
            <a:grpSpLocks/>
          </p:cNvGrpSpPr>
          <p:nvPr/>
        </p:nvGrpSpPr>
        <p:grpSpPr bwMode="auto">
          <a:xfrm>
            <a:off x="6534150" y="1555750"/>
            <a:ext cx="2297113" cy="1360488"/>
            <a:chOff x="1506" y="1002"/>
            <a:chExt cx="1447" cy="857"/>
          </a:xfrm>
        </p:grpSpPr>
        <p:sp>
          <p:nvSpPr>
            <p:cNvPr id="756764" name="Text Box 28"/>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6765" name="Text Box 29"/>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56766" name="Text Box 30"/>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56767" name="Line 31"/>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56768" name="Group 32"/>
            <p:cNvGrpSpPr>
              <a:grpSpLocks/>
            </p:cNvGrpSpPr>
            <p:nvPr/>
          </p:nvGrpSpPr>
          <p:grpSpPr bwMode="auto">
            <a:xfrm>
              <a:off x="1506" y="1268"/>
              <a:ext cx="527" cy="492"/>
              <a:chOff x="151" y="872"/>
              <a:chExt cx="527" cy="492"/>
            </a:xfrm>
          </p:grpSpPr>
          <p:sp>
            <p:nvSpPr>
              <p:cNvPr id="756769" name="Text Box 33"/>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56770" name="Text Box 34"/>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56771" name="Line 35"/>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72" name="Line 36"/>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73" name="Line 37"/>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56774" name="Text Box 38"/>
          <p:cNvSpPr txBox="1">
            <a:spLocks noChangeArrowheads="1"/>
          </p:cNvSpPr>
          <p:nvPr/>
        </p:nvSpPr>
        <p:spPr bwMode="auto">
          <a:xfrm>
            <a:off x="3689350" y="4897438"/>
            <a:ext cx="1239838" cy="1160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NH</a:t>
            </a:r>
            <a:r>
              <a:rPr lang="en-US" sz="2800" baseline="-25000"/>
              <a:t>2</a:t>
            </a:r>
            <a:r>
              <a:rPr lang="en-US" sz="2800" baseline="30000"/>
              <a:t>+</a:t>
            </a:r>
            <a:endParaRPr lang="en-US" sz="2800"/>
          </a:p>
          <a:p>
            <a:pPr>
              <a:spcBef>
                <a:spcPct val="50000"/>
              </a:spcBef>
            </a:pPr>
            <a:endParaRPr lang="en-US" sz="2800"/>
          </a:p>
        </p:txBody>
      </p:sp>
      <p:sp>
        <p:nvSpPr>
          <p:cNvPr id="756775" name="Text Box 39"/>
          <p:cNvSpPr txBox="1">
            <a:spLocks noChangeArrowheads="1"/>
          </p:cNvSpPr>
          <p:nvPr/>
        </p:nvSpPr>
        <p:spPr bwMode="auto">
          <a:xfrm>
            <a:off x="4910138" y="4884738"/>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NH</a:t>
            </a:r>
            <a:r>
              <a:rPr lang="en-US" sz="2800" baseline="-25000"/>
              <a:t>2</a:t>
            </a:r>
            <a:endParaRPr lang="en-US" sz="2800"/>
          </a:p>
        </p:txBody>
      </p:sp>
      <p:sp>
        <p:nvSpPr>
          <p:cNvPr id="756776" name="Line 40"/>
          <p:cNvSpPr>
            <a:spLocks noChangeShapeType="1"/>
          </p:cNvSpPr>
          <p:nvPr/>
        </p:nvSpPr>
        <p:spPr bwMode="auto">
          <a:xfrm rot="464696" flipH="1">
            <a:off x="4244975" y="4800600"/>
            <a:ext cx="207963"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77" name="Line 41"/>
          <p:cNvSpPr>
            <a:spLocks noChangeShapeType="1"/>
          </p:cNvSpPr>
          <p:nvPr/>
        </p:nvSpPr>
        <p:spPr bwMode="auto">
          <a:xfrm rot="21135304">
            <a:off x="4751388" y="4851400"/>
            <a:ext cx="207962"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78" name="Text Box 42"/>
          <p:cNvSpPr txBox="1">
            <a:spLocks noChangeArrowheads="1"/>
          </p:cNvSpPr>
          <p:nvPr/>
        </p:nvSpPr>
        <p:spPr bwMode="auto">
          <a:xfrm>
            <a:off x="1147763" y="4044950"/>
            <a:ext cx="42830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756779" name="Text Box 43"/>
          <p:cNvSpPr txBox="1">
            <a:spLocks noChangeArrowheads="1"/>
          </p:cNvSpPr>
          <p:nvPr/>
        </p:nvSpPr>
        <p:spPr bwMode="auto">
          <a:xfrm>
            <a:off x="1484313" y="5111750"/>
            <a:ext cx="1182687"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Lysine</a:t>
            </a:r>
          </a:p>
          <a:p>
            <a:pPr algn="ctr">
              <a:spcBef>
                <a:spcPct val="50000"/>
              </a:spcBef>
            </a:pPr>
            <a:r>
              <a:rPr lang="en-US" sz="2000"/>
              <a:t>Lys</a:t>
            </a:r>
          </a:p>
          <a:p>
            <a:pPr algn="ctr">
              <a:spcBef>
                <a:spcPct val="50000"/>
              </a:spcBef>
            </a:pPr>
            <a:r>
              <a:rPr lang="en-US" sz="2000"/>
              <a:t>K</a:t>
            </a:r>
          </a:p>
        </p:txBody>
      </p:sp>
      <p:sp>
        <p:nvSpPr>
          <p:cNvPr id="756780" name="Text Box 44"/>
          <p:cNvSpPr txBox="1">
            <a:spLocks noChangeArrowheads="1"/>
          </p:cNvSpPr>
          <p:nvPr/>
        </p:nvSpPr>
        <p:spPr bwMode="auto">
          <a:xfrm>
            <a:off x="4048125" y="5446713"/>
            <a:ext cx="1449388"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Arginine</a:t>
            </a:r>
            <a:endParaRPr lang="en-US" sz="2000"/>
          </a:p>
          <a:p>
            <a:pPr algn="ctr">
              <a:spcBef>
                <a:spcPct val="50000"/>
              </a:spcBef>
            </a:pPr>
            <a:r>
              <a:rPr lang="en-US" sz="2000"/>
              <a:t>Arg</a:t>
            </a:r>
          </a:p>
          <a:p>
            <a:pPr algn="ctr">
              <a:spcBef>
                <a:spcPct val="50000"/>
              </a:spcBef>
            </a:pPr>
            <a:r>
              <a:rPr lang="en-US" sz="2000"/>
              <a:t>R</a:t>
            </a:r>
          </a:p>
        </p:txBody>
      </p:sp>
      <p:sp>
        <p:nvSpPr>
          <p:cNvPr id="756781" name="Text Box 45"/>
          <p:cNvSpPr txBox="1">
            <a:spLocks noChangeArrowheads="1"/>
          </p:cNvSpPr>
          <p:nvPr/>
        </p:nvSpPr>
        <p:spPr bwMode="auto">
          <a:xfrm>
            <a:off x="6789738" y="5232400"/>
            <a:ext cx="1535112" cy="13112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Histidine</a:t>
            </a:r>
          </a:p>
          <a:p>
            <a:pPr algn="ctr">
              <a:spcBef>
                <a:spcPct val="50000"/>
              </a:spcBef>
            </a:pPr>
            <a:r>
              <a:rPr lang="en-US" sz="2000"/>
              <a:t>His</a:t>
            </a:r>
          </a:p>
          <a:p>
            <a:pPr algn="ctr">
              <a:spcBef>
                <a:spcPct val="50000"/>
              </a:spcBef>
            </a:pPr>
            <a:r>
              <a:rPr lang="en-US" sz="2000"/>
              <a:t>H</a:t>
            </a:r>
          </a:p>
        </p:txBody>
      </p:sp>
      <p:sp>
        <p:nvSpPr>
          <p:cNvPr id="756782" name="Text Box 46"/>
          <p:cNvSpPr txBox="1">
            <a:spLocks noChangeArrowheads="1"/>
          </p:cNvSpPr>
          <p:nvPr/>
        </p:nvSpPr>
        <p:spPr bwMode="auto">
          <a:xfrm>
            <a:off x="4400550" y="4486275"/>
            <a:ext cx="890588"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6783" name="Text Box 47"/>
          <p:cNvSpPr txBox="1">
            <a:spLocks noChangeArrowheads="1"/>
          </p:cNvSpPr>
          <p:nvPr/>
        </p:nvSpPr>
        <p:spPr bwMode="auto">
          <a:xfrm>
            <a:off x="1728788" y="2952750"/>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84" name="Line 48"/>
          <p:cNvSpPr>
            <a:spLocks noChangeShapeType="1"/>
          </p:cNvSpPr>
          <p:nvPr/>
        </p:nvSpPr>
        <p:spPr bwMode="auto">
          <a:xfrm rot="18923553" flipH="1">
            <a:off x="1849438" y="2867025"/>
            <a:ext cx="138112" cy="13970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85" name="Text Box 49"/>
          <p:cNvSpPr txBox="1">
            <a:spLocks noChangeArrowheads="1"/>
          </p:cNvSpPr>
          <p:nvPr/>
        </p:nvSpPr>
        <p:spPr bwMode="auto">
          <a:xfrm>
            <a:off x="7575550" y="2881313"/>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86" name="Line 50"/>
          <p:cNvSpPr>
            <a:spLocks noChangeShapeType="1"/>
          </p:cNvSpPr>
          <p:nvPr/>
        </p:nvSpPr>
        <p:spPr bwMode="auto">
          <a:xfrm rot="18923553" flipH="1">
            <a:off x="7681913" y="3352800"/>
            <a:ext cx="206375" cy="2111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87" name="Text Box 51"/>
          <p:cNvSpPr txBox="1">
            <a:spLocks noChangeArrowheads="1"/>
          </p:cNvSpPr>
          <p:nvPr/>
        </p:nvSpPr>
        <p:spPr bwMode="auto">
          <a:xfrm>
            <a:off x="6481763" y="359092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HC</a:t>
            </a:r>
          </a:p>
        </p:txBody>
      </p:sp>
      <p:sp>
        <p:nvSpPr>
          <p:cNvPr id="756788" name="Text Box 52"/>
          <p:cNvSpPr txBox="1">
            <a:spLocks noChangeArrowheads="1"/>
          </p:cNvSpPr>
          <p:nvPr/>
        </p:nvSpPr>
        <p:spPr bwMode="auto">
          <a:xfrm>
            <a:off x="7580313" y="354647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56789" name="Line 53"/>
          <p:cNvSpPr>
            <a:spLocks noChangeShapeType="1"/>
          </p:cNvSpPr>
          <p:nvPr/>
        </p:nvSpPr>
        <p:spPr bwMode="auto">
          <a:xfrm rot="17391332" flipH="1">
            <a:off x="7831931" y="4039394"/>
            <a:ext cx="206375" cy="2111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90" name="Text Box 54"/>
          <p:cNvSpPr txBox="1">
            <a:spLocks noChangeArrowheads="1"/>
          </p:cNvSpPr>
          <p:nvPr/>
        </p:nvSpPr>
        <p:spPr bwMode="auto">
          <a:xfrm>
            <a:off x="1717675" y="2433638"/>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91" name="Line 55"/>
          <p:cNvSpPr>
            <a:spLocks noChangeShapeType="1"/>
          </p:cNvSpPr>
          <p:nvPr/>
        </p:nvSpPr>
        <p:spPr bwMode="auto">
          <a:xfrm rot="18923553" flipH="1">
            <a:off x="1863725" y="3416300"/>
            <a:ext cx="147638" cy="1492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92" name="Text Box 56"/>
          <p:cNvSpPr txBox="1">
            <a:spLocks noChangeArrowheads="1"/>
          </p:cNvSpPr>
          <p:nvPr/>
        </p:nvSpPr>
        <p:spPr bwMode="auto">
          <a:xfrm>
            <a:off x="1744663" y="4033838"/>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93" name="Line 57"/>
          <p:cNvSpPr>
            <a:spLocks noChangeShapeType="1"/>
          </p:cNvSpPr>
          <p:nvPr/>
        </p:nvSpPr>
        <p:spPr bwMode="auto">
          <a:xfrm rot="18923553" flipH="1">
            <a:off x="1865313" y="3948113"/>
            <a:ext cx="138112" cy="13970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94" name="Text Box 58"/>
          <p:cNvSpPr txBox="1">
            <a:spLocks noChangeArrowheads="1"/>
          </p:cNvSpPr>
          <p:nvPr/>
        </p:nvSpPr>
        <p:spPr bwMode="auto">
          <a:xfrm>
            <a:off x="1733550" y="351472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95" name="Text Box 59"/>
          <p:cNvSpPr txBox="1">
            <a:spLocks noChangeArrowheads="1"/>
          </p:cNvSpPr>
          <p:nvPr/>
        </p:nvSpPr>
        <p:spPr bwMode="auto">
          <a:xfrm>
            <a:off x="1731963" y="4627563"/>
            <a:ext cx="11906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NH</a:t>
            </a:r>
            <a:r>
              <a:rPr lang="en-US" sz="2800" baseline="-25000"/>
              <a:t>3</a:t>
            </a:r>
            <a:r>
              <a:rPr lang="en-US" sz="2800" baseline="30000"/>
              <a:t>+</a:t>
            </a:r>
            <a:endParaRPr lang="en-US" sz="2800"/>
          </a:p>
        </p:txBody>
      </p:sp>
      <p:sp>
        <p:nvSpPr>
          <p:cNvPr id="756796" name="Line 60"/>
          <p:cNvSpPr>
            <a:spLocks noChangeShapeType="1"/>
          </p:cNvSpPr>
          <p:nvPr/>
        </p:nvSpPr>
        <p:spPr bwMode="auto">
          <a:xfrm rot="18923553" flipH="1">
            <a:off x="1843088" y="4483100"/>
            <a:ext cx="206375" cy="2111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97" name="Text Box 61"/>
          <p:cNvSpPr txBox="1">
            <a:spLocks noChangeArrowheads="1"/>
          </p:cNvSpPr>
          <p:nvPr/>
        </p:nvSpPr>
        <p:spPr bwMode="auto">
          <a:xfrm>
            <a:off x="4406900" y="291782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798" name="Line 62"/>
          <p:cNvSpPr>
            <a:spLocks noChangeShapeType="1"/>
          </p:cNvSpPr>
          <p:nvPr/>
        </p:nvSpPr>
        <p:spPr bwMode="auto">
          <a:xfrm rot="18923553" flipH="1">
            <a:off x="4527550" y="2832100"/>
            <a:ext cx="138113" cy="13970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799" name="Text Box 63"/>
          <p:cNvSpPr txBox="1">
            <a:spLocks noChangeArrowheads="1"/>
          </p:cNvSpPr>
          <p:nvPr/>
        </p:nvSpPr>
        <p:spPr bwMode="auto">
          <a:xfrm>
            <a:off x="4395788" y="2398713"/>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800" name="Line 64"/>
          <p:cNvSpPr>
            <a:spLocks noChangeShapeType="1"/>
          </p:cNvSpPr>
          <p:nvPr/>
        </p:nvSpPr>
        <p:spPr bwMode="auto">
          <a:xfrm rot="18923553" flipH="1">
            <a:off x="4541838" y="3381375"/>
            <a:ext cx="147637" cy="1492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1" name="Line 65"/>
          <p:cNvSpPr>
            <a:spLocks noChangeShapeType="1"/>
          </p:cNvSpPr>
          <p:nvPr/>
        </p:nvSpPr>
        <p:spPr bwMode="auto">
          <a:xfrm rot="18923553" flipH="1">
            <a:off x="4549775" y="3910013"/>
            <a:ext cx="133350" cy="144462"/>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2" name="Text Box 66"/>
          <p:cNvSpPr txBox="1">
            <a:spLocks noChangeArrowheads="1"/>
          </p:cNvSpPr>
          <p:nvPr/>
        </p:nvSpPr>
        <p:spPr bwMode="auto">
          <a:xfrm>
            <a:off x="4411663" y="3479800"/>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endParaRPr lang="en-US" sz="2800"/>
          </a:p>
        </p:txBody>
      </p:sp>
      <p:sp>
        <p:nvSpPr>
          <p:cNvPr id="756803" name="Text Box 67"/>
          <p:cNvSpPr txBox="1">
            <a:spLocks noChangeArrowheads="1"/>
          </p:cNvSpPr>
          <p:nvPr/>
        </p:nvSpPr>
        <p:spPr bwMode="auto">
          <a:xfrm>
            <a:off x="4402138" y="4000500"/>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NH</a:t>
            </a:r>
          </a:p>
        </p:txBody>
      </p:sp>
      <p:sp>
        <p:nvSpPr>
          <p:cNvPr id="756804" name="Line 68"/>
          <p:cNvSpPr>
            <a:spLocks noChangeShapeType="1"/>
          </p:cNvSpPr>
          <p:nvPr/>
        </p:nvSpPr>
        <p:spPr bwMode="auto">
          <a:xfrm rot="18923553" flipH="1">
            <a:off x="4537075" y="4391025"/>
            <a:ext cx="147638" cy="1492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5" name="Line 69"/>
          <p:cNvSpPr>
            <a:spLocks noChangeShapeType="1"/>
          </p:cNvSpPr>
          <p:nvPr/>
        </p:nvSpPr>
        <p:spPr bwMode="auto">
          <a:xfrm rot="464696" flipH="1">
            <a:off x="4321175" y="4875213"/>
            <a:ext cx="207963" cy="209550"/>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6" name="Line 70"/>
          <p:cNvSpPr>
            <a:spLocks noChangeShapeType="1"/>
          </p:cNvSpPr>
          <p:nvPr/>
        </p:nvSpPr>
        <p:spPr bwMode="auto">
          <a:xfrm rot="4208668">
            <a:off x="6755606" y="4048919"/>
            <a:ext cx="206375" cy="211138"/>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7" name="Line 71"/>
          <p:cNvSpPr>
            <a:spLocks noChangeShapeType="1"/>
          </p:cNvSpPr>
          <p:nvPr/>
        </p:nvSpPr>
        <p:spPr bwMode="auto">
          <a:xfrm rot="4208668" flipH="1" flipV="1">
            <a:off x="7764463" y="4541838"/>
            <a:ext cx="104775" cy="3651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08" name="Text Box 72"/>
          <p:cNvSpPr txBox="1">
            <a:spLocks noChangeArrowheads="1"/>
          </p:cNvSpPr>
          <p:nvPr/>
        </p:nvSpPr>
        <p:spPr bwMode="auto">
          <a:xfrm>
            <a:off x="6034088" y="4186238"/>
            <a:ext cx="1062037"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30000"/>
              <a:t>+</a:t>
            </a:r>
            <a:r>
              <a:rPr lang="en-US" sz="2800"/>
              <a:t>N</a:t>
            </a:r>
          </a:p>
        </p:txBody>
      </p:sp>
      <p:sp>
        <p:nvSpPr>
          <p:cNvPr id="756809" name="Text Box 73"/>
          <p:cNvSpPr txBox="1">
            <a:spLocks noChangeArrowheads="1"/>
          </p:cNvSpPr>
          <p:nvPr/>
        </p:nvSpPr>
        <p:spPr bwMode="auto">
          <a:xfrm>
            <a:off x="7834313" y="4183063"/>
            <a:ext cx="962025" cy="519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NH</a:t>
            </a:r>
            <a:endParaRPr lang="en-US" sz="2800" baseline="-25000"/>
          </a:p>
        </p:txBody>
      </p:sp>
      <p:sp>
        <p:nvSpPr>
          <p:cNvPr id="756810" name="Line 74"/>
          <p:cNvSpPr>
            <a:spLocks noChangeShapeType="1"/>
          </p:cNvSpPr>
          <p:nvPr/>
        </p:nvSpPr>
        <p:spPr bwMode="auto">
          <a:xfrm rot="2723553" flipH="1">
            <a:off x="7188200" y="3576638"/>
            <a:ext cx="376238" cy="385762"/>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11" name="Line 75"/>
          <p:cNvSpPr>
            <a:spLocks noChangeShapeType="1"/>
          </p:cNvSpPr>
          <p:nvPr/>
        </p:nvSpPr>
        <p:spPr bwMode="auto">
          <a:xfrm rot="2723553" flipH="1">
            <a:off x="7197725" y="3686176"/>
            <a:ext cx="376237" cy="385762"/>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12" name="Text Box 76"/>
          <p:cNvSpPr txBox="1">
            <a:spLocks noChangeArrowheads="1"/>
          </p:cNvSpPr>
          <p:nvPr/>
        </p:nvSpPr>
        <p:spPr bwMode="auto">
          <a:xfrm>
            <a:off x="7029450" y="4670425"/>
            <a:ext cx="962025" cy="519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p>
        </p:txBody>
      </p:sp>
      <p:sp>
        <p:nvSpPr>
          <p:cNvPr id="756813" name="Line 77"/>
          <p:cNvSpPr>
            <a:spLocks noChangeShapeType="1"/>
          </p:cNvSpPr>
          <p:nvPr/>
        </p:nvSpPr>
        <p:spPr bwMode="auto">
          <a:xfrm rot="17391332" flipV="1">
            <a:off x="6853238" y="4559300"/>
            <a:ext cx="104775" cy="3651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56814" name="Line 78"/>
          <p:cNvSpPr>
            <a:spLocks noChangeShapeType="1"/>
          </p:cNvSpPr>
          <p:nvPr/>
        </p:nvSpPr>
        <p:spPr bwMode="auto">
          <a:xfrm rot="17391332" flipV="1">
            <a:off x="6954838" y="4456113"/>
            <a:ext cx="104775" cy="365125"/>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2822080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39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963" y="600844"/>
            <a:ext cx="7920037" cy="587615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مستطيل 2"/>
          <p:cNvSpPr/>
          <p:nvPr/>
        </p:nvSpPr>
        <p:spPr>
          <a:xfrm>
            <a:off x="381000" y="381000"/>
            <a:ext cx="4267200" cy="22860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r>
              <a:rPr lang="en-US" sz="2800" dirty="0" smtClean="0"/>
              <a:t>4. Aromatic R group</a:t>
            </a:r>
            <a:endParaRPr lang="ar-IQ" sz="2800" dirty="0"/>
          </a:p>
        </p:txBody>
      </p:sp>
    </p:spTree>
    <p:extLst>
      <p:ext uri="{BB962C8B-B14F-4D97-AF65-F5344CB8AC3E}">
        <p14:creationId xmlns:p14="http://schemas.microsoft.com/office/powerpoint/2010/main" xmlns="" val="20156183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0834" name="Rectangle 2"/>
          <p:cNvSpPr>
            <a:spLocks noGrp="1" noChangeArrowheads="1"/>
          </p:cNvSpPr>
          <p:nvPr>
            <p:ph type="title"/>
          </p:nvPr>
        </p:nvSpPr>
        <p:spPr>
          <a:xfrm>
            <a:off x="398463" y="111125"/>
            <a:ext cx="8229600" cy="1143000"/>
          </a:xfrm>
        </p:spPr>
        <p:txBody>
          <a:bodyPr/>
          <a:lstStyle/>
          <a:p>
            <a:r>
              <a:rPr lang="en-US" sz="3200" b="1"/>
              <a:t>Nonstandard amino acids  </a:t>
            </a:r>
            <a:endParaRPr lang="en-US"/>
          </a:p>
        </p:txBody>
      </p:sp>
      <p:sp>
        <p:nvSpPr>
          <p:cNvPr id="760835" name="Rectangle 3"/>
          <p:cNvSpPr>
            <a:spLocks noGrp="1" noChangeArrowheads="1"/>
          </p:cNvSpPr>
          <p:nvPr>
            <p:ph type="body" idx="1"/>
          </p:nvPr>
        </p:nvSpPr>
        <p:spPr>
          <a:xfrm>
            <a:off x="449263" y="1042988"/>
            <a:ext cx="8196262" cy="5103812"/>
          </a:xfrm>
        </p:spPr>
        <p:txBody>
          <a:bodyPr>
            <a:normAutofit lnSpcReduction="10000"/>
          </a:bodyPr>
          <a:lstStyle/>
          <a:p>
            <a:pPr>
              <a:lnSpc>
                <a:spcPct val="90000"/>
              </a:lnSpc>
              <a:buFontTx/>
              <a:buNone/>
            </a:pPr>
            <a:endParaRPr lang="en-US" sz="2800" dirty="0"/>
          </a:p>
          <a:p>
            <a:pPr>
              <a:lnSpc>
                <a:spcPct val="90000"/>
              </a:lnSpc>
            </a:pPr>
            <a:r>
              <a:rPr lang="en-US" sz="2800" b="1" dirty="0"/>
              <a:t>20 common amino acids programmed by genetic code</a:t>
            </a:r>
          </a:p>
          <a:p>
            <a:pPr>
              <a:lnSpc>
                <a:spcPct val="90000"/>
              </a:lnSpc>
            </a:pPr>
            <a:r>
              <a:rPr lang="en-US" sz="2800" b="1" dirty="0"/>
              <a:t>Nature often needs more variation </a:t>
            </a:r>
          </a:p>
          <a:p>
            <a:pPr>
              <a:lnSpc>
                <a:spcPct val="90000"/>
              </a:lnSpc>
            </a:pPr>
            <a:r>
              <a:rPr lang="en-US" sz="2800" dirty="0"/>
              <a:t>Nonstandard amino acids play a variety of roles: structural, antibiotics, signals, hormones, neurotransmitters, intermediates in metabolic cycles, etc.  </a:t>
            </a:r>
          </a:p>
          <a:p>
            <a:pPr>
              <a:lnSpc>
                <a:spcPct val="90000"/>
              </a:lnSpc>
            </a:pPr>
            <a:r>
              <a:rPr lang="en-US" sz="2800" dirty="0"/>
              <a:t>Nonstandard amino acids are usually the result of modification of a standard amino acid after a polypeptide has been synthesized.</a:t>
            </a:r>
          </a:p>
          <a:p>
            <a:pPr>
              <a:lnSpc>
                <a:spcPct val="90000"/>
              </a:lnSpc>
            </a:pPr>
            <a:r>
              <a:rPr lang="en-US" sz="2800" dirty="0"/>
              <a:t>If you see the structure, could you tell where these nonstandard amino acids were derived from</a:t>
            </a:r>
            <a:r>
              <a:rPr lang="en-US" sz="2000" dirty="0"/>
              <a:t>?</a:t>
            </a:r>
          </a:p>
          <a:p>
            <a:pPr>
              <a:lnSpc>
                <a:spcPct val="90000"/>
              </a:lnSpc>
            </a:pPr>
            <a:endParaRPr lang="en-US" sz="2000" dirty="0"/>
          </a:p>
          <a:p>
            <a:pPr lvl="1">
              <a:lnSpc>
                <a:spcPct val="90000"/>
              </a:lnSpc>
              <a:buFontTx/>
              <a:buNone/>
            </a:pPr>
            <a:endParaRPr lang="en-US" sz="1400" dirty="0"/>
          </a:p>
        </p:txBody>
      </p:sp>
    </p:spTree>
    <p:extLst>
      <p:ext uri="{BB962C8B-B14F-4D97-AF65-F5344CB8AC3E}">
        <p14:creationId xmlns:p14="http://schemas.microsoft.com/office/powerpoint/2010/main" xmlns="" val="38505521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2882" name="Rectangle 2"/>
          <p:cNvSpPr>
            <a:spLocks noGrp="1" noChangeArrowheads="1"/>
          </p:cNvSpPr>
          <p:nvPr>
            <p:ph type="title"/>
          </p:nvPr>
        </p:nvSpPr>
        <p:spPr>
          <a:xfrm>
            <a:off x="398463" y="111125"/>
            <a:ext cx="8229600" cy="1143000"/>
          </a:xfrm>
        </p:spPr>
        <p:txBody>
          <a:bodyPr/>
          <a:lstStyle/>
          <a:p>
            <a:r>
              <a:rPr lang="en-US" sz="3200" b="1"/>
              <a:t>Nonstandard amino acids  </a:t>
            </a:r>
            <a:endParaRPr lang="en-US"/>
          </a:p>
        </p:txBody>
      </p:sp>
      <p:pic>
        <p:nvPicPr>
          <p:cNvPr id="762883" name="Picture 3"/>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1692275" y="1168400"/>
            <a:ext cx="5943600" cy="5154613"/>
          </a:xfrm>
          <a:ln/>
        </p:spPr>
      </p:pic>
    </p:spTree>
    <p:extLst>
      <p:ext uri="{BB962C8B-B14F-4D97-AF65-F5344CB8AC3E}">
        <p14:creationId xmlns:p14="http://schemas.microsoft.com/office/powerpoint/2010/main" xmlns="" val="2671005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3314" name="Rectangle 2"/>
          <p:cNvSpPr>
            <a:spLocks noGrp="1" noChangeArrowheads="1"/>
          </p:cNvSpPr>
          <p:nvPr>
            <p:ph type="title"/>
          </p:nvPr>
        </p:nvSpPr>
        <p:spPr>
          <a:xfrm>
            <a:off x="398463" y="119063"/>
            <a:ext cx="8229600" cy="1143000"/>
          </a:xfrm>
        </p:spPr>
        <p:txBody>
          <a:bodyPr/>
          <a:lstStyle/>
          <a:p>
            <a:pPr algn="l"/>
            <a:r>
              <a:rPr lang="en-US" sz="3200" b="1" dirty="0" smtClean="0"/>
              <a:t>Characteristics of Amino acids</a:t>
            </a:r>
            <a:br>
              <a:rPr lang="en-US" sz="3200" b="1" dirty="0" smtClean="0"/>
            </a:br>
            <a:r>
              <a:rPr lang="en-US" sz="3200" b="1" dirty="0" smtClean="0"/>
              <a:t>1- </a:t>
            </a:r>
            <a:r>
              <a:rPr lang="en-US" sz="3200" b="1" dirty="0" smtClean="0"/>
              <a:t>Amino </a:t>
            </a:r>
            <a:r>
              <a:rPr lang="en-US" sz="3200" b="1" dirty="0"/>
              <a:t>acids are optically active</a:t>
            </a:r>
            <a:endParaRPr lang="en-US" sz="3600" dirty="0"/>
          </a:p>
        </p:txBody>
      </p:sp>
      <p:sp>
        <p:nvSpPr>
          <p:cNvPr id="653315" name="Rectangle 3"/>
          <p:cNvSpPr>
            <a:spLocks noGrp="1" noChangeArrowheads="1"/>
          </p:cNvSpPr>
          <p:nvPr>
            <p:ph type="body" idx="1"/>
          </p:nvPr>
        </p:nvSpPr>
        <p:spPr>
          <a:xfrm>
            <a:off x="404813" y="1011238"/>
            <a:ext cx="8175625" cy="3051175"/>
          </a:xfrm>
        </p:spPr>
        <p:txBody>
          <a:bodyPr/>
          <a:lstStyle/>
          <a:p>
            <a:pPr lvl="1">
              <a:lnSpc>
                <a:spcPct val="90000"/>
              </a:lnSpc>
              <a:buFontTx/>
              <a:buNone/>
            </a:pPr>
            <a:endParaRPr lang="en-US" sz="1600" dirty="0"/>
          </a:p>
          <a:p>
            <a:pPr>
              <a:lnSpc>
                <a:spcPct val="90000"/>
              </a:lnSpc>
            </a:pPr>
            <a:r>
              <a:rPr lang="en-US" sz="1800" b="1" dirty="0"/>
              <a:t>All amino acids are optically active (exception </a:t>
            </a:r>
            <a:r>
              <a:rPr lang="en-US" sz="1800" b="1" dirty="0" err="1"/>
              <a:t>Gly</a:t>
            </a:r>
            <a:r>
              <a:rPr lang="en-US" sz="1800" b="1" dirty="0"/>
              <a:t>).</a:t>
            </a:r>
            <a:endParaRPr lang="en-US" sz="1800" i="1" dirty="0"/>
          </a:p>
          <a:p>
            <a:pPr>
              <a:lnSpc>
                <a:spcPct val="90000"/>
              </a:lnSpc>
            </a:pPr>
            <a:r>
              <a:rPr lang="en-US" sz="1800" dirty="0"/>
              <a:t>Optically active molecules have asymmetry; not </a:t>
            </a:r>
            <a:r>
              <a:rPr lang="en-US" sz="1800" dirty="0" err="1"/>
              <a:t>superimposable</a:t>
            </a:r>
            <a:r>
              <a:rPr lang="en-US" sz="1800" dirty="0"/>
              <a:t> (</a:t>
            </a:r>
            <a:r>
              <a:rPr lang="en-US" sz="1800" b="1" dirty="0"/>
              <a:t>mirror images</a:t>
            </a:r>
            <a:r>
              <a:rPr lang="en-US" sz="1800" dirty="0"/>
              <a:t>)</a:t>
            </a:r>
          </a:p>
          <a:p>
            <a:pPr>
              <a:lnSpc>
                <a:spcPct val="90000"/>
              </a:lnSpc>
            </a:pPr>
            <a:r>
              <a:rPr lang="en-US" sz="1800" dirty="0"/>
              <a:t>Central atoms are</a:t>
            </a:r>
            <a:r>
              <a:rPr lang="en-US" sz="1800" b="1" dirty="0"/>
              <a:t> </a:t>
            </a:r>
            <a:r>
              <a:rPr lang="en-US" sz="1800" b="1" dirty="0" err="1"/>
              <a:t>chiral</a:t>
            </a:r>
            <a:r>
              <a:rPr lang="en-US" sz="1800" b="1" dirty="0"/>
              <a:t> centers</a:t>
            </a:r>
            <a:r>
              <a:rPr lang="en-US" sz="1800" dirty="0"/>
              <a:t> or </a:t>
            </a:r>
            <a:r>
              <a:rPr lang="en-US" sz="1800" b="1" dirty="0"/>
              <a:t>asymmetric centers.  </a:t>
            </a:r>
          </a:p>
          <a:p>
            <a:pPr>
              <a:lnSpc>
                <a:spcPct val="90000"/>
              </a:lnSpc>
            </a:pPr>
            <a:r>
              <a:rPr lang="en-US" sz="1800" b="1" dirty="0" err="1"/>
              <a:t>Enantiomers</a:t>
            </a:r>
            <a:r>
              <a:rPr lang="en-US" sz="1800" dirty="0"/>
              <a:t> -molecules that are </a:t>
            </a:r>
            <a:r>
              <a:rPr lang="en-US" sz="1800" dirty="0" err="1"/>
              <a:t>nonsuperimposable</a:t>
            </a:r>
            <a:r>
              <a:rPr lang="en-US" sz="1800" dirty="0"/>
              <a:t> mirror images</a:t>
            </a:r>
            <a:endParaRPr lang="en-US" sz="1800" b="1" dirty="0"/>
          </a:p>
          <a:p>
            <a:pPr>
              <a:lnSpc>
                <a:spcPct val="90000"/>
              </a:lnSpc>
            </a:pPr>
            <a:endParaRPr lang="en-US" sz="1800" i="1" dirty="0"/>
          </a:p>
          <a:p>
            <a:pPr>
              <a:lnSpc>
                <a:spcPct val="90000"/>
              </a:lnSpc>
              <a:buFontTx/>
              <a:buNone/>
            </a:pPr>
            <a:endParaRPr lang="en-US" sz="1600" b="1" dirty="0"/>
          </a:p>
          <a:p>
            <a:pPr lvl="1">
              <a:lnSpc>
                <a:spcPct val="90000"/>
              </a:lnSpc>
              <a:buFontTx/>
              <a:buNone/>
            </a:pPr>
            <a:endParaRPr lang="en-US" sz="1400" dirty="0"/>
          </a:p>
          <a:p>
            <a:pPr lvl="1">
              <a:lnSpc>
                <a:spcPct val="90000"/>
              </a:lnSpc>
              <a:buFontTx/>
              <a:buNone/>
            </a:pPr>
            <a:endParaRPr lang="en-US" sz="1400" dirty="0"/>
          </a:p>
          <a:p>
            <a:pPr lvl="1">
              <a:lnSpc>
                <a:spcPct val="90000"/>
              </a:lnSpc>
              <a:buFontTx/>
              <a:buNone/>
            </a:pPr>
            <a:endParaRPr lang="en-US" sz="1200" dirty="0"/>
          </a:p>
          <a:p>
            <a:pPr lvl="1">
              <a:lnSpc>
                <a:spcPct val="90000"/>
              </a:lnSpc>
              <a:buFontTx/>
              <a:buNone/>
            </a:pPr>
            <a:endParaRPr lang="en-US" sz="1200" dirty="0"/>
          </a:p>
        </p:txBody>
      </p:sp>
      <p:pic>
        <p:nvPicPr>
          <p:cNvPr id="6533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4675" y="3613150"/>
            <a:ext cx="5356225" cy="27749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224132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9458" name="Rectangle 2"/>
          <p:cNvSpPr>
            <a:spLocks noGrp="1" noChangeArrowheads="1"/>
          </p:cNvSpPr>
          <p:nvPr>
            <p:ph type="title"/>
          </p:nvPr>
        </p:nvSpPr>
        <p:spPr>
          <a:xfrm>
            <a:off x="398463" y="119063"/>
            <a:ext cx="8229600" cy="1143000"/>
          </a:xfrm>
        </p:spPr>
        <p:txBody>
          <a:bodyPr/>
          <a:lstStyle/>
          <a:p>
            <a:r>
              <a:rPr lang="en-US" sz="3200" b="1"/>
              <a:t>Asymmetry</a:t>
            </a:r>
            <a:endParaRPr lang="en-US" sz="3600"/>
          </a:p>
        </p:txBody>
      </p:sp>
      <p:sp>
        <p:nvSpPr>
          <p:cNvPr id="659459" name="Rectangle 3"/>
          <p:cNvSpPr>
            <a:spLocks noGrp="1" noChangeArrowheads="1"/>
          </p:cNvSpPr>
          <p:nvPr>
            <p:ph type="body" idx="1"/>
          </p:nvPr>
        </p:nvSpPr>
        <p:spPr>
          <a:xfrm>
            <a:off x="441325" y="782638"/>
            <a:ext cx="8175625" cy="5103812"/>
          </a:xfrm>
        </p:spPr>
        <p:txBody>
          <a:bodyPr/>
          <a:lstStyle/>
          <a:p>
            <a:pPr lvl="1">
              <a:buFontTx/>
              <a:buNone/>
            </a:pPr>
            <a:endParaRPr lang="en-US" sz="1800"/>
          </a:p>
          <a:p>
            <a:r>
              <a:rPr lang="en-US" sz="2000" b="1"/>
              <a:t>For </a:t>
            </a:r>
            <a:r>
              <a:rPr lang="en-US" sz="2000" b="1">
                <a:latin typeface="Symbol" pitchFamily="1" charset="2"/>
                <a:sym typeface="Symbol" pitchFamily="1" charset="2"/>
              </a:rPr>
              <a:t></a:t>
            </a:r>
            <a:r>
              <a:rPr lang="en-US" sz="2000" b="1"/>
              <a:t>-amino acids the arrangement of the amino, carboxyl, R, and H groups about the C</a:t>
            </a:r>
            <a:r>
              <a:rPr lang="en-US" sz="2000" b="1" baseline="-25000">
                <a:latin typeface="Symbol" pitchFamily="1" charset="2"/>
                <a:sym typeface="Symbol" pitchFamily="1" charset="2"/>
              </a:rPr>
              <a:t></a:t>
            </a:r>
            <a:r>
              <a:rPr lang="en-US" sz="2000" b="1"/>
              <a:t> atom is related to glyceraldehyde</a:t>
            </a:r>
            <a:endParaRPr lang="en-US" sz="1600"/>
          </a:p>
        </p:txBody>
      </p:sp>
      <p:pic>
        <p:nvPicPr>
          <p:cNvPr id="65946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7225" y="2089150"/>
            <a:ext cx="7772400" cy="3190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418294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7410" name="Rectangle 2"/>
          <p:cNvSpPr>
            <a:spLocks noGrp="1" noChangeArrowheads="1"/>
          </p:cNvSpPr>
          <p:nvPr>
            <p:ph type="title"/>
          </p:nvPr>
        </p:nvSpPr>
        <p:spPr>
          <a:xfrm>
            <a:off x="398463" y="119063"/>
            <a:ext cx="8229600" cy="1143000"/>
          </a:xfrm>
        </p:spPr>
        <p:txBody>
          <a:bodyPr/>
          <a:lstStyle/>
          <a:p>
            <a:r>
              <a:rPr lang="en-US" sz="3200" b="1"/>
              <a:t>Asymmetry</a:t>
            </a:r>
            <a:endParaRPr lang="en-US" sz="3600"/>
          </a:p>
        </p:txBody>
      </p:sp>
      <p:sp>
        <p:nvSpPr>
          <p:cNvPr id="657411" name="Rectangle 3"/>
          <p:cNvSpPr>
            <a:spLocks noGrp="1" noChangeArrowheads="1"/>
          </p:cNvSpPr>
          <p:nvPr>
            <p:ph type="body" idx="1"/>
          </p:nvPr>
        </p:nvSpPr>
        <p:spPr>
          <a:xfrm>
            <a:off x="441325" y="782638"/>
            <a:ext cx="8175625" cy="5103812"/>
          </a:xfrm>
        </p:spPr>
        <p:txBody>
          <a:bodyPr/>
          <a:lstStyle/>
          <a:p>
            <a:pPr lvl="1">
              <a:buFontTx/>
              <a:buNone/>
            </a:pPr>
            <a:endParaRPr lang="en-US" sz="1800" dirty="0"/>
          </a:p>
          <a:p>
            <a:pPr marL="0" indent="0">
              <a:buNone/>
            </a:pPr>
            <a:endParaRPr lang="en-US" sz="2800" i="1" dirty="0"/>
          </a:p>
          <a:p>
            <a:endParaRPr lang="en-US" sz="2000" dirty="0"/>
          </a:p>
          <a:p>
            <a:pPr lvl="1"/>
            <a:endParaRPr lang="en-US" sz="1800" i="1" dirty="0"/>
          </a:p>
          <a:p>
            <a:pPr>
              <a:buFontTx/>
              <a:buNone/>
            </a:pPr>
            <a:endParaRPr lang="en-US" sz="1800" b="1" dirty="0"/>
          </a:p>
          <a:p>
            <a:pPr lvl="1">
              <a:buFontTx/>
              <a:buNone/>
            </a:pPr>
            <a:endParaRPr lang="en-US" sz="1600" dirty="0"/>
          </a:p>
          <a:p>
            <a:pPr lvl="1">
              <a:buFontTx/>
              <a:buNone/>
            </a:pPr>
            <a:endParaRPr lang="en-US" sz="1600" dirty="0"/>
          </a:p>
          <a:p>
            <a:pPr lvl="1">
              <a:buFontTx/>
              <a:buNone/>
            </a:pPr>
            <a:endParaRPr lang="en-US" sz="1400" dirty="0"/>
          </a:p>
          <a:p>
            <a:pPr lvl="1">
              <a:buFontTx/>
              <a:buNone/>
            </a:pPr>
            <a:endParaRPr lang="en-US" sz="1400" dirty="0"/>
          </a:p>
        </p:txBody>
      </p:sp>
      <p:pic>
        <p:nvPicPr>
          <p:cNvPr id="6574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4600" y="1752600"/>
            <a:ext cx="4535488" cy="4733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09411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3554" name="Rectangle 2"/>
          <p:cNvSpPr>
            <a:spLocks noGrp="1" noChangeArrowheads="1"/>
          </p:cNvSpPr>
          <p:nvPr>
            <p:ph type="title"/>
          </p:nvPr>
        </p:nvSpPr>
        <p:spPr>
          <a:xfrm>
            <a:off x="398463" y="119063"/>
            <a:ext cx="8229600" cy="1143000"/>
          </a:xfrm>
        </p:spPr>
        <p:txBody>
          <a:bodyPr/>
          <a:lstStyle/>
          <a:p>
            <a:pPr algn="l"/>
            <a:r>
              <a:rPr lang="en-US" sz="3200" b="1" dirty="0" smtClean="0"/>
              <a:t>2. </a:t>
            </a:r>
            <a:r>
              <a:rPr lang="en-US" sz="3200" b="1" dirty="0" err="1" smtClean="0"/>
              <a:t>Diastereomers</a:t>
            </a:r>
            <a:endParaRPr lang="en-US" sz="3600" dirty="0"/>
          </a:p>
        </p:txBody>
      </p:sp>
      <p:sp>
        <p:nvSpPr>
          <p:cNvPr id="663555" name="Rectangle 3"/>
          <p:cNvSpPr>
            <a:spLocks noGrp="1" noChangeArrowheads="1"/>
          </p:cNvSpPr>
          <p:nvPr>
            <p:ph type="body" idx="1"/>
          </p:nvPr>
        </p:nvSpPr>
        <p:spPr>
          <a:xfrm>
            <a:off x="441325" y="782638"/>
            <a:ext cx="8175625" cy="5103812"/>
          </a:xfrm>
        </p:spPr>
        <p:txBody>
          <a:bodyPr/>
          <a:lstStyle/>
          <a:p>
            <a:pPr lvl="1">
              <a:buFontTx/>
              <a:buNone/>
            </a:pPr>
            <a:endParaRPr lang="en-US" sz="1800" dirty="0"/>
          </a:p>
          <a:p>
            <a:r>
              <a:rPr lang="en-US" sz="2800" b="1" dirty="0" err="1"/>
              <a:t>Stereoisomers</a:t>
            </a:r>
            <a:r>
              <a:rPr lang="en-US" sz="2800" dirty="0"/>
              <a:t> or </a:t>
            </a:r>
            <a:r>
              <a:rPr lang="en-US" sz="2800" b="1" dirty="0"/>
              <a:t>optical isomers </a:t>
            </a:r>
            <a:r>
              <a:rPr lang="en-US" sz="2800" dirty="0"/>
              <a:t>are molecules with different configurations about at least one of their </a:t>
            </a:r>
            <a:r>
              <a:rPr lang="en-US" sz="2800" dirty="0" err="1"/>
              <a:t>chiral</a:t>
            </a:r>
            <a:r>
              <a:rPr lang="en-US" sz="2800" dirty="0"/>
              <a:t> centers but are otherwise identical</a:t>
            </a:r>
          </a:p>
          <a:p>
            <a:r>
              <a:rPr lang="en-US" sz="2800" dirty="0"/>
              <a:t>Since each asymmetric center in a </a:t>
            </a:r>
            <a:r>
              <a:rPr lang="en-US" sz="2800" dirty="0" err="1"/>
              <a:t>chiral</a:t>
            </a:r>
            <a:r>
              <a:rPr lang="en-US" sz="2800" dirty="0"/>
              <a:t> molecule can have two possible configurations, a molecule with </a:t>
            </a:r>
            <a:r>
              <a:rPr lang="en-US" sz="2800" i="1" dirty="0"/>
              <a:t>n </a:t>
            </a:r>
            <a:r>
              <a:rPr lang="en-US" sz="2800" dirty="0" err="1"/>
              <a:t>chiral</a:t>
            </a:r>
            <a:r>
              <a:rPr lang="en-US" sz="2800" dirty="0"/>
              <a:t> centers has 2</a:t>
            </a:r>
            <a:r>
              <a:rPr lang="en-US" sz="2800" i="1" baseline="30000" dirty="0"/>
              <a:t>n</a:t>
            </a:r>
            <a:r>
              <a:rPr lang="en-US" sz="2800" dirty="0"/>
              <a:t> different possible </a:t>
            </a:r>
            <a:r>
              <a:rPr lang="en-US" sz="2800" dirty="0" err="1"/>
              <a:t>stereoisomers</a:t>
            </a:r>
            <a:r>
              <a:rPr lang="en-US" sz="2800" dirty="0"/>
              <a:t> and 2</a:t>
            </a:r>
            <a:r>
              <a:rPr lang="en-US" sz="2800" i="1" baseline="30000" dirty="0"/>
              <a:t>n-1</a:t>
            </a:r>
            <a:r>
              <a:rPr lang="en-US" sz="2800" baseline="30000" dirty="0"/>
              <a:t> </a:t>
            </a:r>
            <a:r>
              <a:rPr lang="en-US" sz="2800" dirty="0" err="1"/>
              <a:t>enantiomeric</a:t>
            </a:r>
            <a:r>
              <a:rPr lang="en-US" sz="2800" dirty="0"/>
              <a:t> pairs</a:t>
            </a:r>
          </a:p>
          <a:p>
            <a:r>
              <a:rPr lang="en-US" sz="2800" dirty="0"/>
              <a:t>Ex. </a:t>
            </a:r>
            <a:r>
              <a:rPr lang="en-US" sz="2800" dirty="0" err="1"/>
              <a:t>Threonine</a:t>
            </a:r>
            <a:r>
              <a:rPr lang="en-US" sz="2800" dirty="0"/>
              <a:t> and </a:t>
            </a:r>
            <a:r>
              <a:rPr lang="en-US" sz="2800" dirty="0" err="1"/>
              <a:t>Isoleucine</a:t>
            </a:r>
            <a:r>
              <a:rPr lang="en-US" sz="2800" dirty="0"/>
              <a:t> both have two </a:t>
            </a:r>
            <a:r>
              <a:rPr lang="en-US" sz="2800" dirty="0" err="1"/>
              <a:t>chiral</a:t>
            </a:r>
            <a:r>
              <a:rPr lang="en-US" sz="2800" dirty="0"/>
              <a:t> centers, and thus 4 possible </a:t>
            </a:r>
            <a:r>
              <a:rPr lang="en-US" sz="2800" dirty="0" err="1"/>
              <a:t>stereoisomers</a:t>
            </a:r>
            <a:r>
              <a:rPr lang="en-US" sz="2000" dirty="0"/>
              <a:t>.</a:t>
            </a:r>
            <a:endParaRPr lang="en-US" sz="1600" dirty="0"/>
          </a:p>
        </p:txBody>
      </p:sp>
    </p:spTree>
    <p:extLst>
      <p:ext uri="{BB962C8B-B14F-4D97-AF65-F5344CB8AC3E}">
        <p14:creationId xmlns:p14="http://schemas.microsoft.com/office/powerpoint/2010/main" xmlns="" val="3785201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152400" y="685800"/>
            <a:ext cx="87630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eaLnBrk="1" hangingPunct="1"/>
            <a:r>
              <a:rPr lang="en-US" sz="4400" dirty="0">
                <a:solidFill>
                  <a:schemeClr val="tx2"/>
                </a:solidFill>
                <a:latin typeface="Arial" charset="0"/>
              </a:rPr>
              <a:t>Anatomy of an amino acid</a:t>
            </a:r>
          </a:p>
        </p:txBody>
      </p:sp>
      <p:pic>
        <p:nvPicPr>
          <p:cNvPr id="3072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0363" y="1981200"/>
            <a:ext cx="8421687"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118663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02" name="Rectangle 1026"/>
          <p:cNvSpPr>
            <a:spLocks noGrp="1" noChangeArrowheads="1"/>
          </p:cNvSpPr>
          <p:nvPr>
            <p:ph type="title"/>
          </p:nvPr>
        </p:nvSpPr>
        <p:spPr>
          <a:xfrm>
            <a:off x="398463" y="119063"/>
            <a:ext cx="8229600" cy="1143000"/>
          </a:xfrm>
        </p:spPr>
        <p:txBody>
          <a:bodyPr/>
          <a:lstStyle/>
          <a:p>
            <a:r>
              <a:rPr lang="en-US" sz="3200" b="1"/>
              <a:t>Diastereomers</a:t>
            </a:r>
            <a:endParaRPr lang="en-US" sz="3600"/>
          </a:p>
        </p:txBody>
      </p:sp>
      <p:pic>
        <p:nvPicPr>
          <p:cNvPr id="665603" name="Picture 1027"/>
          <p:cNvPicPr>
            <a:picLocks noGrp="1" noChangeAspect="1" noChangeArrowheads="1"/>
          </p:cNvPicPr>
          <p:nvPr>
            <p:ph type="body" idx="1"/>
          </p:nvPr>
        </p:nvPicPr>
        <p:blipFill>
          <a:blip r:embed="rId3" cstate="print">
            <a:extLst>
              <a:ext uri="{28A0092B-C50C-407E-A947-70E740481C1C}">
                <a14:useLocalDpi xmlns:a14="http://schemas.microsoft.com/office/drawing/2010/main" xmlns="" val="0"/>
              </a:ext>
            </a:extLst>
          </a:blip>
          <a:srcRect/>
          <a:stretch>
            <a:fillRect/>
          </a:stretch>
        </p:blipFill>
        <p:spPr>
          <a:xfrm>
            <a:off x="2381250" y="1243013"/>
            <a:ext cx="4386263" cy="5081587"/>
          </a:xfrm>
          <a:ln/>
        </p:spPr>
      </p:pic>
      <p:sp>
        <p:nvSpPr>
          <p:cNvPr id="665604" name="Text Box 1028"/>
          <p:cNvSpPr txBox="1">
            <a:spLocks noChangeArrowheads="1"/>
          </p:cNvSpPr>
          <p:nvPr/>
        </p:nvSpPr>
        <p:spPr bwMode="auto">
          <a:xfrm>
            <a:off x="3411538" y="1627188"/>
            <a:ext cx="27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t>*</a:t>
            </a:r>
          </a:p>
        </p:txBody>
      </p:sp>
      <p:sp>
        <p:nvSpPr>
          <p:cNvPr id="665605" name="Text Box 1029"/>
          <p:cNvSpPr txBox="1">
            <a:spLocks noChangeArrowheads="1"/>
          </p:cNvSpPr>
          <p:nvPr/>
        </p:nvSpPr>
        <p:spPr bwMode="auto">
          <a:xfrm>
            <a:off x="3406775" y="2071688"/>
            <a:ext cx="273050"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sz="1800"/>
              <a:t>*</a:t>
            </a:r>
          </a:p>
        </p:txBody>
      </p:sp>
    </p:spTree>
    <p:extLst>
      <p:ext uri="{BB962C8B-B14F-4D97-AF65-F5344CB8AC3E}">
        <p14:creationId xmlns:p14="http://schemas.microsoft.com/office/powerpoint/2010/main" xmlns="" val="28874234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609600"/>
            <a:ext cx="7794625" cy="1143000"/>
          </a:xfrm>
        </p:spPr>
        <p:txBody>
          <a:bodyPr>
            <a:normAutofit fontScale="90000"/>
          </a:bodyPr>
          <a:lstStyle/>
          <a:p>
            <a:pPr eaLnBrk="1" hangingPunct="1"/>
            <a:r>
              <a:rPr lang="en-US" smtClean="0">
                <a:latin typeface="Arial" charset="0"/>
              </a:rPr>
              <a:t>Amino Acids Are Joined By Peptide Bonds In Peptides</a:t>
            </a:r>
          </a:p>
        </p:txBody>
      </p:sp>
      <p:sp>
        <p:nvSpPr>
          <p:cNvPr id="26627" name="Rectangle 3"/>
          <p:cNvSpPr>
            <a:spLocks noGrp="1" noChangeArrowheads="1"/>
          </p:cNvSpPr>
          <p:nvPr>
            <p:ph type="body" idx="1"/>
          </p:nvPr>
        </p:nvSpPr>
        <p:spPr>
          <a:xfrm>
            <a:off x="685800" y="2362200"/>
            <a:ext cx="7772400" cy="4114800"/>
          </a:xfrm>
        </p:spPr>
        <p:txBody>
          <a:bodyPr/>
          <a:lstStyle/>
          <a:p>
            <a:pPr eaLnBrk="1" hangingPunct="1">
              <a:buFontTx/>
              <a:buNone/>
            </a:pPr>
            <a:r>
              <a:rPr lang="en-US" smtClean="0">
                <a:latin typeface="Arial" charset="0"/>
              </a:rPr>
              <a:t>- </a:t>
            </a:r>
            <a:r>
              <a:rPr lang="en-US" smtClean="0">
                <a:latin typeface="Symbol" pitchFamily="18" charset="2"/>
              </a:rPr>
              <a:t>a</a:t>
            </a:r>
            <a:r>
              <a:rPr lang="en-US" smtClean="0">
                <a:latin typeface="Arial" charset="0"/>
              </a:rPr>
              <a:t>-carboxyl of one amino acid is joined to </a:t>
            </a:r>
            <a:r>
              <a:rPr lang="en-US" smtClean="0">
                <a:latin typeface="Symbol" pitchFamily="18" charset="2"/>
              </a:rPr>
              <a:t>a</a:t>
            </a:r>
            <a:r>
              <a:rPr lang="en-US" smtClean="0">
                <a:latin typeface="Arial" charset="0"/>
              </a:rPr>
              <a:t>-amino of a second amino acid (with removal of water)</a:t>
            </a:r>
          </a:p>
          <a:p>
            <a:pPr eaLnBrk="1" hangingPunct="1">
              <a:buFontTx/>
              <a:buNone/>
            </a:pPr>
            <a:r>
              <a:rPr lang="en-US" smtClean="0">
                <a:latin typeface="Arial" charset="0"/>
              </a:rPr>
              <a:t>- only </a:t>
            </a:r>
            <a:r>
              <a:rPr lang="en-US" smtClean="0">
                <a:latin typeface="Symbol" pitchFamily="18" charset="2"/>
              </a:rPr>
              <a:t>a</a:t>
            </a:r>
            <a:r>
              <a:rPr lang="en-US" smtClean="0">
                <a:latin typeface="Arial" charset="0"/>
              </a:rPr>
              <a:t>-carboxyl and </a:t>
            </a:r>
            <a:r>
              <a:rPr lang="en-US" smtClean="0">
                <a:latin typeface="Symbol" pitchFamily="18" charset="2"/>
              </a:rPr>
              <a:t>a</a:t>
            </a:r>
            <a:r>
              <a:rPr lang="en-US" smtClean="0">
                <a:latin typeface="Arial" charset="0"/>
              </a:rPr>
              <a:t>-amino groups are used, not R-group carboxyl or amino groups</a:t>
            </a:r>
          </a:p>
        </p:txBody>
      </p:sp>
    </p:spTree>
    <p:extLst>
      <p:ext uri="{BB962C8B-B14F-4D97-AF65-F5344CB8AC3E}">
        <p14:creationId xmlns:p14="http://schemas.microsoft.com/office/powerpoint/2010/main" xmlns="" val="355388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2863" y="1371600"/>
            <a:ext cx="6840537" cy="5089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7347" name="Rectangle 3"/>
          <p:cNvSpPr>
            <a:spLocks noChangeArrowheads="1"/>
          </p:cNvSpPr>
          <p:nvPr/>
        </p:nvSpPr>
        <p:spPr bwMode="auto">
          <a:xfrm>
            <a:off x="457200" y="381000"/>
            <a:ext cx="8382000"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p>
            <a:pPr algn="ctr" eaLnBrk="1" hangingPunct="1"/>
            <a:r>
              <a:rPr lang="en-US" sz="4000">
                <a:solidFill>
                  <a:schemeClr val="tx2"/>
                </a:solidFill>
                <a:latin typeface="Arial" charset="0"/>
              </a:rPr>
              <a:t>Chemistry of peptide bond formation</a:t>
            </a:r>
            <a:endParaRPr lang="en-US" sz="4400">
              <a:solidFill>
                <a:schemeClr val="tx2"/>
              </a:solidFill>
              <a:latin typeface="Arial" charset="0"/>
            </a:endParaRPr>
          </a:p>
        </p:txBody>
      </p:sp>
    </p:spTree>
    <p:extLst>
      <p:ext uri="{BB962C8B-B14F-4D97-AF65-F5344CB8AC3E}">
        <p14:creationId xmlns:p14="http://schemas.microsoft.com/office/powerpoint/2010/main" xmlns="" val="1439036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Rectangle 2"/>
          <p:cNvSpPr>
            <a:spLocks noGrp="1" noChangeArrowheads="1"/>
          </p:cNvSpPr>
          <p:nvPr>
            <p:ph type="title"/>
          </p:nvPr>
        </p:nvSpPr>
        <p:spPr>
          <a:xfrm>
            <a:off x="685800" y="228600"/>
            <a:ext cx="7772400" cy="914400"/>
          </a:xfrm>
        </p:spPr>
        <p:txBody>
          <a:bodyPr/>
          <a:lstStyle/>
          <a:p>
            <a:r>
              <a:rPr lang="en-US"/>
              <a:t>Making dipeptides</a:t>
            </a:r>
          </a:p>
        </p:txBody>
      </p:sp>
      <p:sp>
        <p:nvSpPr>
          <p:cNvPr id="263171" name="Rectangle 3"/>
          <p:cNvSpPr>
            <a:spLocks noGrp="1" noChangeArrowheads="1"/>
          </p:cNvSpPr>
          <p:nvPr>
            <p:ph type="body" idx="1"/>
          </p:nvPr>
        </p:nvSpPr>
        <p:spPr>
          <a:xfrm>
            <a:off x="685800" y="1295400"/>
            <a:ext cx="7772400" cy="5105400"/>
          </a:xfrm>
        </p:spPr>
        <p:txBody>
          <a:bodyPr/>
          <a:lstStyle/>
          <a:p>
            <a:pPr>
              <a:buFontTx/>
              <a:buNone/>
            </a:pPr>
            <a:r>
              <a:rPr lang="en-US" baseline="30000"/>
              <a:t>+</a:t>
            </a:r>
            <a:r>
              <a:rPr lang="en-US"/>
              <a:t>H</a:t>
            </a:r>
            <a:r>
              <a:rPr lang="en-US" baseline="-25000"/>
              <a:t>3</a:t>
            </a:r>
            <a:r>
              <a:rPr lang="en-US"/>
              <a:t>N-CHR-CO</a:t>
            </a:r>
            <a:r>
              <a:rPr lang="en-US" baseline="-25000"/>
              <a:t>2</a:t>
            </a:r>
            <a:r>
              <a:rPr lang="en-US" baseline="30000"/>
              <a:t>-</a:t>
            </a:r>
            <a:r>
              <a:rPr lang="en-US"/>
              <a:t> + </a:t>
            </a:r>
            <a:r>
              <a:rPr lang="en-US" baseline="30000"/>
              <a:t>+</a:t>
            </a:r>
            <a:r>
              <a:rPr lang="en-US"/>
              <a:t>H</a:t>
            </a:r>
            <a:r>
              <a:rPr lang="en-US" baseline="-25000"/>
              <a:t>3</a:t>
            </a:r>
            <a:r>
              <a:rPr lang="en-US"/>
              <a:t>N-CHR-CO</a:t>
            </a:r>
            <a:r>
              <a:rPr lang="en-US" baseline="-25000"/>
              <a:t>2</a:t>
            </a:r>
            <a:r>
              <a:rPr lang="en-US" baseline="30000"/>
              <a:t>-</a:t>
            </a:r>
            <a:r>
              <a:rPr lang="en-US"/>
              <a:t> </a:t>
            </a:r>
            <a:r>
              <a:rPr lang="en-US">
                <a:sym typeface="Symbol" pitchFamily="18" charset="2"/>
              </a:rPr>
              <a:t></a:t>
            </a:r>
            <a:endParaRPr lang="en-US"/>
          </a:p>
          <a:p>
            <a:pPr lvl="2">
              <a:spcBef>
                <a:spcPts val="500"/>
              </a:spcBef>
              <a:spcAft>
                <a:spcPts val="500"/>
              </a:spcAft>
              <a:buFontTx/>
              <a:buNone/>
            </a:pPr>
            <a:r>
              <a:rPr lang="en-US" sz="3200" baseline="30000"/>
              <a:t>+</a:t>
            </a:r>
            <a:r>
              <a:rPr lang="en-US" sz="3200"/>
              <a:t>H</a:t>
            </a:r>
            <a:r>
              <a:rPr lang="en-US" sz="3200" baseline="-25000"/>
              <a:t>3</a:t>
            </a:r>
            <a:r>
              <a:rPr lang="en-US" sz="3200"/>
              <a:t>N-CHR-CONH-CHR-CO</a:t>
            </a:r>
            <a:r>
              <a:rPr lang="en-US" sz="3200" baseline="-25000"/>
              <a:t>2</a:t>
            </a:r>
            <a:r>
              <a:rPr lang="en-US" sz="3200" baseline="30000"/>
              <a:t>-</a:t>
            </a:r>
            <a:r>
              <a:rPr lang="en-US" sz="3200"/>
              <a:t> + H</a:t>
            </a:r>
            <a:r>
              <a:rPr lang="en-US" sz="3200" baseline="-25000"/>
              <a:t>2</a:t>
            </a:r>
            <a:r>
              <a:rPr lang="en-US" sz="3200"/>
              <a:t>O</a:t>
            </a:r>
            <a:endParaRPr lang="en-US"/>
          </a:p>
          <a:p>
            <a:pPr lvl="2">
              <a:spcBef>
                <a:spcPts val="500"/>
              </a:spcBef>
              <a:spcAft>
                <a:spcPts val="500"/>
              </a:spcAft>
              <a:buFontTx/>
              <a:buNone/>
            </a:pPr>
            <a:endParaRPr lang="en-US"/>
          </a:p>
          <a:p>
            <a:pPr>
              <a:buFontTx/>
              <a:buNone/>
            </a:pPr>
            <a:r>
              <a:rPr lang="en-US"/>
              <a:t>This process can be repeated to make a tripeptide and so on:</a:t>
            </a:r>
            <a:br>
              <a:rPr lang="en-US"/>
            </a:br>
            <a:endParaRPr lang="en-US"/>
          </a:p>
          <a:p>
            <a:pPr>
              <a:buFontTx/>
              <a:buNone/>
            </a:pPr>
            <a:r>
              <a:rPr lang="en-US" sz="2800" baseline="30000"/>
              <a:t>+</a:t>
            </a:r>
            <a:r>
              <a:rPr lang="en-US" sz="2800"/>
              <a:t>H</a:t>
            </a:r>
            <a:r>
              <a:rPr lang="en-US" sz="2800" baseline="-25000"/>
              <a:t>3</a:t>
            </a:r>
            <a:r>
              <a:rPr lang="en-US" sz="2800"/>
              <a:t>N-CHR-CONH-CHR-CO</a:t>
            </a:r>
            <a:r>
              <a:rPr lang="en-US" sz="2800" baseline="-25000"/>
              <a:t>2</a:t>
            </a:r>
            <a:r>
              <a:rPr lang="en-US" sz="2800" baseline="30000"/>
              <a:t>-</a:t>
            </a:r>
            <a:r>
              <a:rPr lang="en-US" sz="2800"/>
              <a:t> + </a:t>
            </a:r>
            <a:r>
              <a:rPr lang="en-US" sz="2800" baseline="30000"/>
              <a:t>+</a:t>
            </a:r>
            <a:r>
              <a:rPr lang="en-US" sz="2800"/>
              <a:t>H</a:t>
            </a:r>
            <a:r>
              <a:rPr lang="en-US" sz="2800" baseline="-25000"/>
              <a:t>3</a:t>
            </a:r>
            <a:r>
              <a:rPr lang="en-US" sz="2800"/>
              <a:t>N-CHR-CO</a:t>
            </a:r>
            <a:r>
              <a:rPr lang="en-US" sz="2800" baseline="-25000"/>
              <a:t>2</a:t>
            </a:r>
            <a:r>
              <a:rPr lang="en-US" sz="2800" baseline="30000"/>
              <a:t>-</a:t>
            </a:r>
            <a:r>
              <a:rPr lang="en-US" sz="2800"/>
              <a:t> </a:t>
            </a:r>
            <a:r>
              <a:rPr lang="en-US">
                <a:sym typeface="Symbol" pitchFamily="18" charset="2"/>
              </a:rPr>
              <a:t></a:t>
            </a:r>
            <a:r>
              <a:rPr lang="en-US" sz="2800"/>
              <a:t> </a:t>
            </a:r>
            <a:r>
              <a:rPr lang="en-US" sz="2800" baseline="30000"/>
              <a:t>+</a:t>
            </a:r>
            <a:r>
              <a:rPr lang="en-US" sz="2800"/>
              <a:t>H</a:t>
            </a:r>
            <a:r>
              <a:rPr lang="en-US" sz="2800" baseline="-25000"/>
              <a:t>3</a:t>
            </a:r>
            <a:r>
              <a:rPr lang="en-US" sz="2800"/>
              <a:t>N-CHR-CONH-CHR-CONH-CHR-CO</a:t>
            </a:r>
            <a:r>
              <a:rPr lang="en-US" sz="2800" baseline="-25000"/>
              <a:t>2</a:t>
            </a:r>
            <a:r>
              <a:rPr lang="en-US" sz="2800" baseline="30000"/>
              <a:t>-</a:t>
            </a:r>
          </a:p>
        </p:txBody>
      </p:sp>
    </p:spTree>
    <p:extLst>
      <p:ext uri="{BB962C8B-B14F-4D97-AF65-F5344CB8AC3E}">
        <p14:creationId xmlns:p14="http://schemas.microsoft.com/office/powerpoint/2010/main" xmlns="" val="12939437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3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3213" y="1312863"/>
            <a:ext cx="8535987" cy="42306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09291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934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7900" y="379413"/>
            <a:ext cx="7188200" cy="609758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41114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normAutofit fontScale="90000"/>
          </a:bodyPr>
          <a:lstStyle/>
          <a:p>
            <a:r>
              <a:rPr lang="en-US">
                <a:solidFill>
                  <a:schemeClr val="tx1"/>
                </a:solidFill>
              </a:rPr>
              <a:t>Hydrolysis of polypeptides</a:t>
            </a:r>
            <a:br>
              <a:rPr lang="en-US">
                <a:solidFill>
                  <a:schemeClr val="tx1"/>
                </a:solidFill>
              </a:rPr>
            </a:br>
            <a:r>
              <a:rPr lang="en-US">
                <a:solidFill>
                  <a:schemeClr val="tx1"/>
                </a:solidFill>
              </a:rPr>
              <a:t>&amp; amino acid analysis</a:t>
            </a:r>
          </a:p>
        </p:txBody>
      </p:sp>
      <p:sp>
        <p:nvSpPr>
          <p:cNvPr id="266243" name="Rectangle 3"/>
          <p:cNvSpPr>
            <a:spLocks noGrp="1" noChangeArrowheads="1"/>
          </p:cNvSpPr>
          <p:nvPr>
            <p:ph type="body" idx="1"/>
          </p:nvPr>
        </p:nvSpPr>
        <p:spPr/>
        <p:txBody>
          <a:bodyPr/>
          <a:lstStyle/>
          <a:p>
            <a:pPr>
              <a:lnSpc>
                <a:spcPct val="90000"/>
              </a:lnSpc>
            </a:pPr>
            <a:r>
              <a:rPr lang="en-US"/>
              <a:t>Polypeptides can be hydrolyzed to constituent amino acids.  </a:t>
            </a:r>
          </a:p>
          <a:p>
            <a:pPr>
              <a:lnSpc>
                <a:spcPct val="90000"/>
              </a:lnSpc>
            </a:pPr>
            <a:r>
              <a:rPr lang="en-US"/>
              <a:t>This is typically done by </a:t>
            </a:r>
            <a:r>
              <a:rPr lang="en-US" i="1"/>
              <a:t>boiling</a:t>
            </a:r>
            <a:r>
              <a:rPr lang="en-US"/>
              <a:t> the polypeptide in 6 M HCl for 24 hours.</a:t>
            </a:r>
            <a:br>
              <a:rPr lang="en-US"/>
            </a:br>
            <a:endParaRPr lang="en-US"/>
          </a:p>
          <a:p>
            <a:pPr>
              <a:lnSpc>
                <a:spcPct val="90000"/>
              </a:lnSpc>
              <a:buFontTx/>
              <a:buNone/>
            </a:pPr>
            <a:r>
              <a:rPr lang="en-US" baseline="30000"/>
              <a:t>+</a:t>
            </a:r>
            <a:r>
              <a:rPr lang="en-US"/>
              <a:t>H</a:t>
            </a:r>
            <a:r>
              <a:rPr lang="en-US" baseline="-25000"/>
              <a:t>3</a:t>
            </a:r>
            <a:r>
              <a:rPr lang="en-US"/>
              <a:t>N-CHR-CONH-CHR-CONH-CHR-CO</a:t>
            </a:r>
            <a:r>
              <a:rPr lang="en-US" baseline="-25000"/>
              <a:t>2</a:t>
            </a:r>
            <a:r>
              <a:rPr lang="en-US" baseline="30000"/>
              <a:t>-</a:t>
            </a:r>
            <a:r>
              <a:rPr lang="en-US"/>
              <a:t> </a:t>
            </a:r>
            <a:br>
              <a:rPr lang="en-US"/>
            </a:br>
            <a:r>
              <a:rPr lang="en-US"/>
              <a:t/>
            </a:r>
            <a:br>
              <a:rPr lang="en-US"/>
            </a:br>
            <a:r>
              <a:rPr lang="en-US"/>
              <a:t>+ 2 H</a:t>
            </a:r>
            <a:r>
              <a:rPr lang="en-US" baseline="-25000"/>
              <a:t>2</a:t>
            </a:r>
            <a:r>
              <a:rPr lang="en-US"/>
              <a:t>O  </a:t>
            </a:r>
            <a:r>
              <a:rPr lang="en-US">
                <a:sym typeface="Symbol" pitchFamily="18" charset="2"/>
              </a:rPr>
              <a:t></a:t>
            </a:r>
            <a:r>
              <a:rPr lang="en-US"/>
              <a:t>  3 </a:t>
            </a:r>
            <a:r>
              <a:rPr lang="en-US" baseline="30000"/>
              <a:t>+</a:t>
            </a:r>
            <a:r>
              <a:rPr lang="en-US"/>
              <a:t>H</a:t>
            </a:r>
            <a:r>
              <a:rPr lang="en-US" baseline="-25000"/>
              <a:t>3</a:t>
            </a:r>
            <a:r>
              <a:rPr lang="en-US"/>
              <a:t>N-CHR-CO</a:t>
            </a:r>
            <a:r>
              <a:rPr lang="en-US" baseline="-25000"/>
              <a:t>2</a:t>
            </a:r>
            <a:r>
              <a:rPr lang="en-US" baseline="30000"/>
              <a:t>-</a:t>
            </a:r>
            <a:endParaRPr lang="en-US"/>
          </a:p>
        </p:txBody>
      </p:sp>
    </p:spTree>
    <p:extLst>
      <p:ext uri="{BB962C8B-B14F-4D97-AF65-F5344CB8AC3E}">
        <p14:creationId xmlns:p14="http://schemas.microsoft.com/office/powerpoint/2010/main" xmlns="" val="22941171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685800" y="0"/>
            <a:ext cx="7772400" cy="1143000"/>
          </a:xfrm>
        </p:spPr>
        <p:txBody>
          <a:bodyPr/>
          <a:lstStyle/>
          <a:p>
            <a:r>
              <a:rPr lang="en-US">
                <a:solidFill>
                  <a:schemeClr val="tx1"/>
                </a:solidFill>
              </a:rPr>
              <a:t>Disulfide bonds</a:t>
            </a:r>
          </a:p>
        </p:txBody>
      </p:sp>
      <p:sp>
        <p:nvSpPr>
          <p:cNvPr id="268291" name="Rectangle 3"/>
          <p:cNvSpPr>
            <a:spLocks noGrp="1" noChangeArrowheads="1"/>
          </p:cNvSpPr>
          <p:nvPr>
            <p:ph type="body" idx="1"/>
          </p:nvPr>
        </p:nvSpPr>
        <p:spPr>
          <a:xfrm>
            <a:off x="381000" y="1066800"/>
            <a:ext cx="8382000" cy="5410200"/>
          </a:xfrm>
        </p:spPr>
        <p:txBody>
          <a:bodyPr/>
          <a:lstStyle/>
          <a:p>
            <a:pPr>
              <a:buFontTx/>
              <a:buNone/>
            </a:pPr>
            <a:r>
              <a:rPr lang="en-US" sz="2800"/>
              <a:t>2 cysteine </a:t>
            </a:r>
            <a:r>
              <a:rPr lang="en-US" sz="2800">
                <a:sym typeface="Symbol" pitchFamily="18" charset="2"/>
              </a:rPr>
              <a:t></a:t>
            </a:r>
            <a:r>
              <a:rPr lang="en-US" sz="2800"/>
              <a:t> cystine</a:t>
            </a:r>
          </a:p>
          <a:p>
            <a:pPr>
              <a:buFontTx/>
              <a:buNone/>
            </a:pPr>
            <a:r>
              <a:rPr lang="en-US" sz="2800"/>
              <a:t>2 R-SH </a:t>
            </a:r>
            <a:r>
              <a:rPr lang="en-US" sz="2800">
                <a:sym typeface="Symbol" pitchFamily="18" charset="2"/>
              </a:rPr>
              <a:t></a:t>
            </a:r>
            <a:r>
              <a:rPr lang="en-US" sz="2800"/>
              <a:t> R-S-S-R 	 (Note: This is an </a:t>
            </a:r>
            <a:r>
              <a:rPr lang="en-US" sz="2800" b="1"/>
              <a:t>oxidation</a:t>
            </a:r>
            <a:r>
              <a:rPr lang="en-US" sz="2800"/>
              <a:t>)</a:t>
            </a:r>
            <a:br>
              <a:rPr lang="en-US" sz="2800"/>
            </a:br>
            <a:endParaRPr lang="en-US" sz="2800"/>
          </a:p>
          <a:p>
            <a:r>
              <a:rPr lang="en-US" sz="2800"/>
              <a:t>Intracellular conditions are maintained sufficiently reducing to inhibit formation of most disulfide bonds. </a:t>
            </a:r>
          </a:p>
          <a:p>
            <a:r>
              <a:rPr lang="en-US" sz="2800"/>
              <a:t>Extracellular conditions (as well as those found in some organelles) are more oxidizing, favoring disulfide formation. </a:t>
            </a:r>
          </a:p>
          <a:p>
            <a:r>
              <a:rPr lang="en-US" sz="2800"/>
              <a:t>Thus, extracellular proteins containing cysteines often have disulfides, while intracellular (cytosolic) proteins rarely have disulfides.</a:t>
            </a:r>
          </a:p>
        </p:txBody>
      </p:sp>
    </p:spTree>
    <p:extLst>
      <p:ext uri="{BB962C8B-B14F-4D97-AF65-F5344CB8AC3E}">
        <p14:creationId xmlns:p14="http://schemas.microsoft.com/office/powerpoint/2010/main" xmlns="" val="511600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a:xfrm>
            <a:off x="685800" y="0"/>
            <a:ext cx="7772400" cy="1219200"/>
          </a:xfrm>
        </p:spPr>
        <p:txBody>
          <a:bodyPr/>
          <a:lstStyle/>
          <a:p>
            <a:r>
              <a:rPr lang="en-US" b="1">
                <a:solidFill>
                  <a:schemeClr val="tx1"/>
                </a:solidFill>
              </a:rPr>
              <a:t>Reactions with amino acids:</a:t>
            </a:r>
            <a:endParaRPr lang="en-US" b="1" u="sng">
              <a:solidFill>
                <a:schemeClr val="tx1"/>
              </a:solidFill>
            </a:endParaRPr>
          </a:p>
        </p:txBody>
      </p:sp>
      <p:sp>
        <p:nvSpPr>
          <p:cNvPr id="269315" name="Rectangle 3"/>
          <p:cNvSpPr>
            <a:spLocks noGrp="1" noChangeArrowheads="1"/>
          </p:cNvSpPr>
          <p:nvPr>
            <p:ph type="body" idx="1"/>
          </p:nvPr>
        </p:nvSpPr>
        <p:spPr>
          <a:xfrm>
            <a:off x="685800" y="1447800"/>
            <a:ext cx="7772400" cy="4648200"/>
          </a:xfrm>
        </p:spPr>
        <p:txBody>
          <a:bodyPr/>
          <a:lstStyle/>
          <a:p>
            <a:pPr marL="609600" indent="-609600">
              <a:buFontTx/>
              <a:buNone/>
            </a:pPr>
            <a:r>
              <a:rPr lang="en-US" dirty="0"/>
              <a:t>I.	Amino group</a:t>
            </a:r>
          </a:p>
          <a:p>
            <a:pPr marL="990600" lvl="1" indent="-533400">
              <a:buFontTx/>
              <a:buAutoNum type="arabicPeriod"/>
            </a:pPr>
            <a:r>
              <a:rPr lang="en-US" dirty="0" err="1"/>
              <a:t>Acylation</a:t>
            </a:r>
            <a:r>
              <a:rPr lang="en-US" dirty="0"/>
              <a:t>  </a:t>
            </a:r>
            <a:r>
              <a:rPr lang="en-US" dirty="0">
                <a:sym typeface="Symbol" pitchFamily="18" charset="2"/>
              </a:rPr>
              <a:t></a:t>
            </a:r>
            <a:r>
              <a:rPr lang="en-US" dirty="0"/>
              <a:t>  R-(C=O)-NH-R’</a:t>
            </a:r>
          </a:p>
          <a:p>
            <a:pPr marL="990600" lvl="1" indent="-533400">
              <a:buFontTx/>
              <a:buAutoNum type="arabicPeriod"/>
            </a:pPr>
            <a:r>
              <a:rPr lang="en-US" dirty="0" err="1"/>
              <a:t>Ninhydrin</a:t>
            </a:r>
            <a:r>
              <a:rPr lang="en-US" dirty="0"/>
              <a:t> reaction</a:t>
            </a:r>
            <a:r>
              <a:rPr lang="en-US" dirty="0">
                <a:solidFill>
                  <a:schemeClr val="bg2"/>
                </a:solidFill>
              </a:rPr>
              <a:t/>
            </a:r>
            <a:br>
              <a:rPr lang="en-US" dirty="0">
                <a:solidFill>
                  <a:schemeClr val="bg2"/>
                </a:solidFill>
              </a:rPr>
            </a:br>
            <a:r>
              <a:rPr lang="en-US" sz="2400" dirty="0"/>
              <a:t>Causes oxidative </a:t>
            </a:r>
            <a:r>
              <a:rPr lang="en-US" sz="2400" dirty="0" err="1"/>
              <a:t>decarboxylation</a:t>
            </a:r>
            <a:r>
              <a:rPr lang="en-US" sz="2400" dirty="0"/>
              <a:t> of </a:t>
            </a:r>
            <a:r>
              <a:rPr lang="en-US" sz="2400" dirty="0">
                <a:latin typeface="Symbol" pitchFamily="18" charset="2"/>
                <a:sym typeface="Symbol" pitchFamily="18" charset="2"/>
              </a:rPr>
              <a:t></a:t>
            </a:r>
            <a:r>
              <a:rPr lang="en-US" sz="2400" dirty="0"/>
              <a:t>-amino acids, and release of ammonia, which reacts with a second molecule of </a:t>
            </a:r>
            <a:r>
              <a:rPr lang="en-US" sz="2400" dirty="0" err="1"/>
              <a:t>ninhydrin</a:t>
            </a:r>
            <a:r>
              <a:rPr lang="en-US" sz="2400" dirty="0"/>
              <a:t> to form a purple product.</a:t>
            </a:r>
            <a:br>
              <a:rPr lang="en-US" sz="2400" dirty="0"/>
            </a:br>
            <a:r>
              <a:rPr lang="en-US" sz="2400" dirty="0"/>
              <a:t/>
            </a:r>
            <a:br>
              <a:rPr lang="en-US" sz="2400" dirty="0"/>
            </a:br>
            <a:r>
              <a:rPr lang="en-US" sz="2400" dirty="0"/>
              <a:t>(You don’t need to know details – just know that it reacts with any free amino group and the final product is purple.)</a:t>
            </a:r>
            <a:endParaRPr lang="en-US" dirty="0"/>
          </a:p>
        </p:txBody>
      </p:sp>
    </p:spTree>
    <p:extLst>
      <p:ext uri="{BB962C8B-B14F-4D97-AF65-F5344CB8AC3E}">
        <p14:creationId xmlns:p14="http://schemas.microsoft.com/office/powerpoint/2010/main" xmlns="" val="20338726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0388" name="Picture 4" descr="ninhydr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67000" y="2438400"/>
            <a:ext cx="4214813" cy="3313113"/>
          </a:xfrm>
          <a:prstGeom prst="rect">
            <a:avLst/>
          </a:prstGeom>
          <a:noFill/>
          <a:extLst>
            <a:ext uri="{909E8E84-426E-40DD-AFC4-6F175D3DCCD1}">
              <a14:hiddenFill xmlns:a14="http://schemas.microsoft.com/office/drawing/2010/main" xmlns="">
                <a:solidFill>
                  <a:srgbClr val="FFFFFF"/>
                </a:solidFill>
              </a14:hiddenFill>
            </a:ext>
          </a:extLst>
        </p:spPr>
      </p:pic>
      <p:sp>
        <p:nvSpPr>
          <p:cNvPr id="400386" name="Rectangle 2"/>
          <p:cNvSpPr>
            <a:spLocks noGrp="1" noChangeArrowheads="1"/>
          </p:cNvSpPr>
          <p:nvPr>
            <p:ph type="title"/>
          </p:nvPr>
        </p:nvSpPr>
        <p:spPr>
          <a:xfrm>
            <a:off x="685800" y="0"/>
            <a:ext cx="7772400" cy="1219200"/>
          </a:xfrm>
        </p:spPr>
        <p:txBody>
          <a:bodyPr/>
          <a:lstStyle/>
          <a:p>
            <a:r>
              <a:rPr lang="en-US" b="1">
                <a:solidFill>
                  <a:schemeClr val="tx1"/>
                </a:solidFill>
              </a:rPr>
              <a:t>Reactions with amino acids:</a:t>
            </a:r>
            <a:endParaRPr lang="en-US" b="1" u="sng">
              <a:solidFill>
                <a:schemeClr val="tx1"/>
              </a:solidFill>
            </a:endParaRPr>
          </a:p>
        </p:txBody>
      </p:sp>
      <p:sp>
        <p:nvSpPr>
          <p:cNvPr id="400387" name="Rectangle 3"/>
          <p:cNvSpPr>
            <a:spLocks noGrp="1" noChangeArrowheads="1"/>
          </p:cNvSpPr>
          <p:nvPr>
            <p:ph type="body" idx="1"/>
          </p:nvPr>
        </p:nvSpPr>
        <p:spPr>
          <a:xfrm>
            <a:off x="685800" y="990600"/>
            <a:ext cx="7772400" cy="5105400"/>
          </a:xfrm>
        </p:spPr>
        <p:txBody>
          <a:bodyPr/>
          <a:lstStyle/>
          <a:p>
            <a:pPr marL="609600" indent="-609600">
              <a:buFontTx/>
              <a:buNone/>
            </a:pPr>
            <a:r>
              <a:rPr lang="en-US" dirty="0"/>
              <a:t>I.	Amino group</a:t>
            </a:r>
          </a:p>
          <a:p>
            <a:pPr marL="990600" lvl="1" indent="-533400">
              <a:buFontTx/>
              <a:buNone/>
            </a:pPr>
            <a:r>
              <a:rPr lang="en-US" dirty="0" err="1"/>
              <a:t>Ninhydrin</a:t>
            </a:r>
            <a:r>
              <a:rPr lang="en-US" dirty="0"/>
              <a:t> reaction</a:t>
            </a:r>
            <a:endParaRPr lang="en-US" sz="2400" dirty="0"/>
          </a:p>
          <a:p>
            <a:pPr marL="990600" lvl="1" indent="-533400">
              <a:buFontTx/>
              <a:buAutoNum type="arabicPeriod"/>
            </a:pPr>
            <a:endParaRPr lang="en-US" dirty="0"/>
          </a:p>
        </p:txBody>
      </p:sp>
    </p:spTree>
    <p:extLst>
      <p:ext uri="{BB962C8B-B14F-4D97-AF65-F5344CB8AC3E}">
        <p14:creationId xmlns:p14="http://schemas.microsoft.com/office/powerpoint/2010/main" xmlns="" val="14082736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a:xfrm>
            <a:off x="1143000" y="0"/>
            <a:ext cx="7772400" cy="1143000"/>
          </a:xfrm>
        </p:spPr>
        <p:txBody>
          <a:bodyPr/>
          <a:lstStyle/>
          <a:p>
            <a:r>
              <a:rPr lang="en-US" altLang="zh-TW" dirty="0" smtClean="0">
                <a:sym typeface="Symbol" pitchFamily="18" charset="2"/>
              </a:rPr>
              <a:t></a:t>
            </a:r>
            <a:r>
              <a:rPr lang="en-US" altLang="zh-TW" dirty="0">
                <a:sym typeface="Symbol" pitchFamily="18" charset="2"/>
              </a:rPr>
              <a:t>-Amino acids</a:t>
            </a:r>
            <a:endParaRPr lang="en-US" altLang="zh-TW" dirty="0"/>
          </a:p>
        </p:txBody>
      </p:sp>
      <p:sp>
        <p:nvSpPr>
          <p:cNvPr id="1027" name="Rectangle 3"/>
          <p:cNvSpPr>
            <a:spLocks noGrp="1" noChangeArrowheads="1"/>
          </p:cNvSpPr>
          <p:nvPr>
            <p:ph type="body" idx="1"/>
          </p:nvPr>
        </p:nvSpPr>
        <p:spPr>
          <a:xfrm>
            <a:off x="1173163" y="1219200"/>
            <a:ext cx="7772400" cy="4876800"/>
          </a:xfrm>
        </p:spPr>
        <p:txBody>
          <a:bodyPr/>
          <a:lstStyle/>
          <a:p>
            <a:pPr>
              <a:buFont typeface="Wingdings" pitchFamily="2" charset="2"/>
              <a:buNone/>
            </a:pPr>
            <a:r>
              <a:rPr lang="en-US" altLang="zh-TW" dirty="0"/>
              <a:t>A.	Example</a:t>
            </a:r>
          </a:p>
        </p:txBody>
      </p:sp>
      <p:graphicFrame>
        <p:nvGraphicFramePr>
          <p:cNvPr id="1028" name="Object 4"/>
          <p:cNvGraphicFramePr>
            <a:graphicFrameLocks noChangeAspect="1"/>
          </p:cNvGraphicFramePr>
          <p:nvPr/>
        </p:nvGraphicFramePr>
        <p:xfrm>
          <a:off x="1219200" y="1676400"/>
          <a:ext cx="2286000" cy="1687513"/>
        </p:xfrm>
        <a:graphic>
          <a:graphicData uri="http://schemas.openxmlformats.org/presentationml/2006/ole">
            <p:oleObj spid="_x0000_s1034" name="ISIS/Draw Sketch" r:id="rId3" imgW="1237879" imgH="914400" progId="">
              <p:embed/>
            </p:oleObj>
          </a:graphicData>
        </a:graphic>
      </p:graphicFrame>
      <p:graphicFrame>
        <p:nvGraphicFramePr>
          <p:cNvPr id="1029" name="Object 5"/>
          <p:cNvGraphicFramePr>
            <a:graphicFrameLocks noChangeAspect="1"/>
          </p:cNvGraphicFramePr>
          <p:nvPr/>
        </p:nvGraphicFramePr>
        <p:xfrm>
          <a:off x="990600" y="4191000"/>
          <a:ext cx="2514600" cy="1641475"/>
        </p:xfrm>
        <a:graphic>
          <a:graphicData uri="http://schemas.openxmlformats.org/presentationml/2006/ole">
            <p:oleObj spid="_x0000_s1035" name="ISIS/Draw Sketch" r:id="rId4" imgW="1401487" imgH="913128" progId="">
              <p:embed/>
            </p:oleObj>
          </a:graphicData>
        </a:graphic>
      </p:graphicFrame>
      <p:graphicFrame>
        <p:nvGraphicFramePr>
          <p:cNvPr id="1030" name="Object 6"/>
          <p:cNvGraphicFramePr>
            <a:graphicFrameLocks noChangeAspect="1"/>
          </p:cNvGraphicFramePr>
          <p:nvPr/>
        </p:nvGraphicFramePr>
        <p:xfrm>
          <a:off x="4572000" y="1828800"/>
          <a:ext cx="3886200" cy="1216025"/>
        </p:xfrm>
        <a:graphic>
          <a:graphicData uri="http://schemas.openxmlformats.org/presentationml/2006/ole">
            <p:oleObj spid="_x0000_s1036" name="ISIS/Draw Sketch" r:id="rId5" imgW="1888490" imgH="588010" progId="">
              <p:embed/>
            </p:oleObj>
          </a:graphicData>
        </a:graphic>
      </p:graphicFrame>
      <p:graphicFrame>
        <p:nvGraphicFramePr>
          <p:cNvPr id="1031" name="Object 7"/>
          <p:cNvGraphicFramePr>
            <a:graphicFrameLocks noChangeAspect="1"/>
          </p:cNvGraphicFramePr>
          <p:nvPr/>
        </p:nvGraphicFramePr>
        <p:xfrm>
          <a:off x="5029200" y="4495800"/>
          <a:ext cx="3200400" cy="1179513"/>
        </p:xfrm>
        <a:graphic>
          <a:graphicData uri="http://schemas.openxmlformats.org/presentationml/2006/ole">
            <p:oleObj spid="_x0000_s1037" name="ISIS/Draw Sketch" r:id="rId6" imgW="1599563" imgH="589648" progId="">
              <p:embed/>
            </p:oleObj>
          </a:graphicData>
        </a:graphic>
      </p:graphicFrame>
      <p:sp>
        <p:nvSpPr>
          <p:cNvPr id="1032" name="Text Box 8"/>
          <p:cNvSpPr txBox="1">
            <a:spLocks noChangeArrowheads="1"/>
          </p:cNvSpPr>
          <p:nvPr/>
        </p:nvSpPr>
        <p:spPr bwMode="auto">
          <a:xfrm>
            <a:off x="1203325" y="3048000"/>
            <a:ext cx="30718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2800" dirty="0"/>
              <a:t>(glycine)</a:t>
            </a:r>
            <a:br>
              <a:rPr lang="en-US" altLang="zh-TW" sz="2800" dirty="0"/>
            </a:br>
            <a:r>
              <a:rPr lang="en-US" altLang="zh-TW" sz="2800" dirty="0"/>
              <a:t>2-aminoethanic acid</a:t>
            </a:r>
          </a:p>
        </p:txBody>
      </p:sp>
      <p:sp>
        <p:nvSpPr>
          <p:cNvPr id="1033" name="Text Box 9"/>
          <p:cNvSpPr txBox="1">
            <a:spLocks noChangeArrowheads="1"/>
          </p:cNvSpPr>
          <p:nvPr/>
        </p:nvSpPr>
        <p:spPr bwMode="auto">
          <a:xfrm>
            <a:off x="1219200" y="5607050"/>
            <a:ext cx="3468688"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2800" dirty="0"/>
              <a:t>(alanine)</a:t>
            </a:r>
            <a:br>
              <a:rPr lang="en-US" altLang="zh-TW" sz="2800" dirty="0"/>
            </a:br>
            <a:r>
              <a:rPr lang="en-US" altLang="zh-TW" sz="2800" dirty="0"/>
              <a:t>2-aminopropanoic acid</a:t>
            </a:r>
          </a:p>
        </p:txBody>
      </p:sp>
      <p:sp>
        <p:nvSpPr>
          <p:cNvPr id="1034" name="Text Box 10"/>
          <p:cNvSpPr txBox="1">
            <a:spLocks noChangeArrowheads="1"/>
          </p:cNvSpPr>
          <p:nvPr/>
        </p:nvSpPr>
        <p:spPr bwMode="auto">
          <a:xfrm>
            <a:off x="4648200" y="3016250"/>
            <a:ext cx="438626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2800" dirty="0"/>
              <a:t>(aspartic acid)</a:t>
            </a:r>
            <a:br>
              <a:rPr lang="en-US" altLang="zh-TW" sz="2800" dirty="0"/>
            </a:br>
            <a:r>
              <a:rPr lang="en-US" altLang="zh-TW" sz="2800" dirty="0"/>
              <a:t>2-aminobutane-1,4-dioic acid</a:t>
            </a:r>
          </a:p>
        </p:txBody>
      </p:sp>
      <p:sp>
        <p:nvSpPr>
          <p:cNvPr id="1035" name="Text Box 11"/>
          <p:cNvSpPr txBox="1">
            <a:spLocks noChangeArrowheads="1"/>
          </p:cNvSpPr>
          <p:nvPr/>
        </p:nvSpPr>
        <p:spPr bwMode="auto">
          <a:xfrm>
            <a:off x="5013325" y="5607050"/>
            <a:ext cx="3871913"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2800" dirty="0"/>
              <a:t>(lysine)</a:t>
            </a:r>
            <a:br>
              <a:rPr lang="en-US" altLang="zh-TW" sz="2800" dirty="0"/>
            </a:br>
            <a:r>
              <a:rPr lang="en-US" altLang="zh-TW" sz="2800" dirty="0"/>
              <a:t>2,6-diaminohexanoic acid</a:t>
            </a:r>
          </a:p>
        </p:txBody>
      </p:sp>
    </p:spTree>
    <p:extLst>
      <p:ext uri="{BB962C8B-B14F-4D97-AF65-F5344CB8AC3E}">
        <p14:creationId xmlns:p14="http://schemas.microsoft.com/office/powerpoint/2010/main" xmlns="" val="22784256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a:xfrm>
            <a:off x="685800" y="0"/>
            <a:ext cx="7772400" cy="1219200"/>
          </a:xfrm>
        </p:spPr>
        <p:txBody>
          <a:bodyPr/>
          <a:lstStyle/>
          <a:p>
            <a:r>
              <a:rPr lang="en-US" b="1">
                <a:solidFill>
                  <a:schemeClr val="tx1"/>
                </a:solidFill>
              </a:rPr>
              <a:t>Reactions with amino acids:</a:t>
            </a:r>
            <a:endParaRPr lang="en-US" b="1" u="sng">
              <a:solidFill>
                <a:schemeClr val="tx1"/>
              </a:solidFill>
            </a:endParaRPr>
          </a:p>
        </p:txBody>
      </p:sp>
      <p:pic>
        <p:nvPicPr>
          <p:cNvPr id="285700" name="Picture 4" descr="FDNB"/>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2057400"/>
            <a:ext cx="5792788" cy="1352550"/>
          </a:xfrm>
          <a:prstGeom prst="rect">
            <a:avLst/>
          </a:prstGeom>
          <a:noFill/>
          <a:extLst>
            <a:ext uri="{909E8E84-426E-40DD-AFC4-6F175D3DCCD1}">
              <a14:hiddenFill xmlns:a14="http://schemas.microsoft.com/office/drawing/2010/main" xmlns="">
                <a:solidFill>
                  <a:srgbClr val="FFFFFF"/>
                </a:solidFill>
              </a14:hiddenFill>
            </a:ext>
          </a:extLst>
        </p:spPr>
      </p:pic>
      <p:pic>
        <p:nvPicPr>
          <p:cNvPr id="285701" name="Picture 5" descr="dansylC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3810000"/>
            <a:ext cx="5478463" cy="2541588"/>
          </a:xfrm>
          <a:prstGeom prst="rect">
            <a:avLst/>
          </a:prstGeom>
          <a:noFill/>
          <a:extLst>
            <a:ext uri="{909E8E84-426E-40DD-AFC4-6F175D3DCCD1}">
              <a14:hiddenFill xmlns:a14="http://schemas.microsoft.com/office/drawing/2010/main" xmlns="">
                <a:solidFill>
                  <a:srgbClr val="FFFFFF"/>
                </a:solidFill>
              </a14:hiddenFill>
            </a:ext>
          </a:extLst>
        </p:spPr>
      </p:pic>
      <p:sp>
        <p:nvSpPr>
          <p:cNvPr id="285699" name="Rectangle 3"/>
          <p:cNvSpPr>
            <a:spLocks noGrp="1" noChangeArrowheads="1"/>
          </p:cNvSpPr>
          <p:nvPr>
            <p:ph type="body" idx="1"/>
          </p:nvPr>
        </p:nvSpPr>
        <p:spPr>
          <a:xfrm>
            <a:off x="685800" y="1447800"/>
            <a:ext cx="7772400" cy="4648200"/>
          </a:xfrm>
        </p:spPr>
        <p:txBody>
          <a:bodyPr/>
          <a:lstStyle/>
          <a:p>
            <a:pPr marL="990600" lvl="1" indent="-533400">
              <a:buFont typeface="Times" pitchFamily="32" charset="0"/>
              <a:buAutoNum type="arabicPeriod" startAt="3"/>
            </a:pPr>
            <a:r>
              <a:rPr lang="en-US"/>
              <a:t>Fluorodinitrobenzene reaction</a:t>
            </a:r>
            <a:br>
              <a:rPr lang="en-US"/>
            </a:br>
            <a:endParaRPr lang="en-US"/>
          </a:p>
          <a:p>
            <a:pPr marL="990600" lvl="1" indent="-533400">
              <a:buFont typeface="Times" pitchFamily="32" charset="0"/>
              <a:buAutoNum type="arabicPeriod" startAt="3"/>
            </a:pPr>
            <a:endParaRPr lang="en-US"/>
          </a:p>
          <a:p>
            <a:pPr marL="990600" lvl="1" indent="-533400">
              <a:buFont typeface="Times" pitchFamily="32" charset="0"/>
              <a:buAutoNum type="arabicPeriod" startAt="3"/>
            </a:pPr>
            <a:endParaRPr lang="en-US"/>
          </a:p>
          <a:p>
            <a:pPr marL="990600" lvl="1" indent="-533400">
              <a:buFont typeface="Times" pitchFamily="32" charset="0"/>
              <a:buAutoNum type="arabicPeriod" startAt="3"/>
            </a:pPr>
            <a:r>
              <a:rPr lang="en-US"/>
              <a:t>Dansyl chloride reaction</a:t>
            </a:r>
          </a:p>
        </p:txBody>
      </p:sp>
    </p:spTree>
    <p:extLst>
      <p:ext uri="{BB962C8B-B14F-4D97-AF65-F5344CB8AC3E}">
        <p14:creationId xmlns:p14="http://schemas.microsoft.com/office/powerpoint/2010/main" xmlns="" val="11450149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685800" y="0"/>
            <a:ext cx="7772400" cy="1219200"/>
          </a:xfrm>
        </p:spPr>
        <p:txBody>
          <a:bodyPr/>
          <a:lstStyle/>
          <a:p>
            <a:r>
              <a:rPr lang="en-US" b="1" dirty="0">
                <a:solidFill>
                  <a:schemeClr val="tx1"/>
                </a:solidFill>
              </a:rPr>
              <a:t>Reactions with amino acids:</a:t>
            </a:r>
            <a:endParaRPr lang="en-US" b="1" u="sng" dirty="0">
              <a:solidFill>
                <a:schemeClr val="tx1"/>
              </a:solidFill>
            </a:endParaRPr>
          </a:p>
        </p:txBody>
      </p:sp>
      <p:sp>
        <p:nvSpPr>
          <p:cNvPr id="287747" name="Rectangle 3"/>
          <p:cNvSpPr>
            <a:spLocks noGrp="1" noChangeArrowheads="1"/>
          </p:cNvSpPr>
          <p:nvPr>
            <p:ph type="body" idx="1"/>
          </p:nvPr>
        </p:nvSpPr>
        <p:spPr>
          <a:xfrm>
            <a:off x="685800" y="1447800"/>
            <a:ext cx="7772400" cy="4648200"/>
          </a:xfrm>
        </p:spPr>
        <p:txBody>
          <a:bodyPr/>
          <a:lstStyle/>
          <a:p>
            <a:pPr marL="812800" indent="-812800">
              <a:buFontTx/>
              <a:buAutoNum type="romanUcPeriod" startAt="2"/>
            </a:pPr>
            <a:r>
              <a:rPr lang="en-US" dirty="0"/>
              <a:t>Carboxyl group</a:t>
            </a:r>
          </a:p>
          <a:p>
            <a:pPr marL="1168400" lvl="1" indent="-711200">
              <a:buFont typeface="Times" pitchFamily="32" charset="0"/>
              <a:buAutoNum type="arabicPeriod"/>
            </a:pPr>
            <a:r>
              <a:rPr lang="en-US" dirty="0"/>
              <a:t>Amide formation </a:t>
            </a:r>
            <a:br>
              <a:rPr lang="en-US" dirty="0"/>
            </a:br>
            <a:endParaRPr lang="en-US" dirty="0"/>
          </a:p>
          <a:p>
            <a:pPr marL="1168400" lvl="1" indent="-711200">
              <a:buFont typeface="Times" pitchFamily="32" charset="0"/>
              <a:buAutoNum type="arabicPeriod"/>
            </a:pPr>
            <a:r>
              <a:rPr lang="en-US" dirty="0"/>
              <a:t>Ester formation</a:t>
            </a:r>
            <a:br>
              <a:rPr lang="en-US" dirty="0"/>
            </a:br>
            <a:endParaRPr lang="en-US" dirty="0"/>
          </a:p>
          <a:p>
            <a:pPr marL="1168400" lvl="1" indent="-711200">
              <a:buFont typeface="Times" pitchFamily="32" charset="0"/>
              <a:buAutoNum type="arabicPeriod"/>
            </a:pPr>
            <a:r>
              <a:rPr lang="en-US" dirty="0" err="1"/>
              <a:t>Acyl</a:t>
            </a:r>
            <a:r>
              <a:rPr lang="en-US" dirty="0"/>
              <a:t> halide formation</a:t>
            </a:r>
            <a:br>
              <a:rPr lang="en-US" dirty="0"/>
            </a:br>
            <a:endParaRPr lang="en-US" dirty="0"/>
          </a:p>
          <a:p>
            <a:pPr marL="1168400" lvl="1" indent="-711200">
              <a:buFont typeface="Times" pitchFamily="32" charset="0"/>
              <a:buAutoNum type="arabicPeriod"/>
            </a:pPr>
            <a:r>
              <a:rPr lang="en-US" dirty="0"/>
              <a:t>Reduction to alcohol (via </a:t>
            </a:r>
            <a:r>
              <a:rPr lang="en-US" dirty="0" err="1"/>
              <a:t>aldehyde</a:t>
            </a:r>
            <a:r>
              <a:rPr lang="en-US" dirty="0"/>
              <a:t>)</a:t>
            </a:r>
          </a:p>
        </p:txBody>
      </p:sp>
    </p:spTree>
    <p:extLst>
      <p:ext uri="{BB962C8B-B14F-4D97-AF65-F5344CB8AC3E}">
        <p14:creationId xmlns:p14="http://schemas.microsoft.com/office/powerpoint/2010/main" xmlns="" val="1587593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7772400" cy="1143000"/>
          </a:xfrm>
        </p:spPr>
        <p:txBody>
          <a:bodyPr>
            <a:normAutofit fontScale="90000"/>
          </a:bodyPr>
          <a:lstStyle/>
          <a:p>
            <a:r>
              <a:rPr lang="en-US" dirty="0" smtClean="0"/>
              <a:t>PROTONIC EQUILIBRIA OF AMINO ACIDS</a:t>
            </a:r>
            <a:endParaRPr lang="en-US" altLang="zh-TW" dirty="0"/>
          </a:p>
        </p:txBody>
      </p:sp>
      <p:sp>
        <p:nvSpPr>
          <p:cNvPr id="13315" name="Rectangle 3"/>
          <p:cNvSpPr>
            <a:spLocks noGrp="1" noChangeArrowheads="1"/>
          </p:cNvSpPr>
          <p:nvPr>
            <p:ph type="body" idx="1"/>
          </p:nvPr>
        </p:nvSpPr>
        <p:spPr>
          <a:xfrm>
            <a:off x="1173163" y="914400"/>
            <a:ext cx="7772400" cy="5181600"/>
          </a:xfrm>
        </p:spPr>
        <p:txBody>
          <a:bodyPr/>
          <a:lstStyle/>
          <a:p>
            <a:pPr marL="609600" indent="-609600">
              <a:buFont typeface="Wingdings" pitchFamily="2" charset="2"/>
              <a:buNone/>
            </a:pPr>
            <a:endParaRPr lang="en-US" altLang="zh-TW" dirty="0"/>
          </a:p>
          <a:p>
            <a:pPr marL="609600" indent="-609600">
              <a:buFont typeface="Wingdings" pitchFamily="2" charset="2"/>
              <a:buNone/>
            </a:pPr>
            <a:r>
              <a:rPr lang="en-US" altLang="zh-TW" sz="2800" dirty="0"/>
              <a:t>	Amino acid with </a:t>
            </a:r>
            <a:r>
              <a:rPr lang="en-US" altLang="zh-TW" sz="2800" b="1" dirty="0">
                <a:solidFill>
                  <a:srgbClr val="FF0000"/>
                </a:solidFill>
              </a:rPr>
              <a:t>equal number</a:t>
            </a:r>
            <a:r>
              <a:rPr lang="en-US" altLang="zh-TW" sz="2800" dirty="0"/>
              <a:t> of amino and carboxyl group is </a:t>
            </a:r>
            <a:r>
              <a:rPr lang="en-US" altLang="zh-TW" sz="2800" b="1" dirty="0">
                <a:solidFill>
                  <a:srgbClr val="FF0000"/>
                </a:solidFill>
              </a:rPr>
              <a:t>neutral</a:t>
            </a:r>
            <a:r>
              <a:rPr lang="en-US" altLang="zh-TW" sz="2800" dirty="0"/>
              <a:t> when dissolved in water, but in acidic solution, </a:t>
            </a:r>
            <a:r>
              <a:rPr lang="en-US" altLang="zh-TW" sz="2800" b="1" dirty="0">
                <a:solidFill>
                  <a:srgbClr val="FF0000"/>
                </a:solidFill>
              </a:rPr>
              <a:t>-COO</a:t>
            </a:r>
            <a:r>
              <a:rPr lang="en-US" altLang="zh-TW" sz="2800" b="1" baseline="30000" dirty="0">
                <a:solidFill>
                  <a:srgbClr val="FF0000"/>
                </a:solidFill>
              </a:rPr>
              <a:t>-</a:t>
            </a:r>
            <a:r>
              <a:rPr lang="en-US" altLang="zh-TW" sz="2800" dirty="0"/>
              <a:t> group is </a:t>
            </a:r>
            <a:r>
              <a:rPr lang="en-US" altLang="zh-TW" sz="2800" b="1" dirty="0">
                <a:solidFill>
                  <a:srgbClr val="FF0000"/>
                </a:solidFill>
              </a:rPr>
              <a:t>protonated</a:t>
            </a:r>
            <a:r>
              <a:rPr lang="en-US" altLang="zh-TW" sz="2800" dirty="0"/>
              <a:t> (I.e. exists as a </a:t>
            </a:r>
            <a:r>
              <a:rPr lang="en-US" altLang="zh-TW" sz="2800" b="1" dirty="0">
                <a:solidFill>
                  <a:srgbClr val="FF0000"/>
                </a:solidFill>
              </a:rPr>
              <a:t>–COOH</a:t>
            </a:r>
            <a:r>
              <a:rPr lang="en-US" altLang="zh-TW" sz="2800" dirty="0"/>
              <a:t>), and basic solution, </a:t>
            </a:r>
            <a:r>
              <a:rPr lang="en-US" altLang="zh-TW" sz="2800" b="1" dirty="0">
                <a:solidFill>
                  <a:srgbClr val="FF0000"/>
                </a:solidFill>
              </a:rPr>
              <a:t>-NH</a:t>
            </a:r>
            <a:r>
              <a:rPr lang="en-US" altLang="zh-TW" sz="2800" b="1" baseline="-25000" dirty="0">
                <a:solidFill>
                  <a:srgbClr val="FF0000"/>
                </a:solidFill>
              </a:rPr>
              <a:t>3</a:t>
            </a:r>
            <a:r>
              <a:rPr lang="en-US" altLang="zh-TW" sz="2800" b="1" baseline="30000" dirty="0">
                <a:solidFill>
                  <a:srgbClr val="FF0000"/>
                </a:solidFill>
              </a:rPr>
              <a:t>+</a:t>
            </a:r>
            <a:r>
              <a:rPr lang="en-US" altLang="zh-TW" sz="2800" dirty="0"/>
              <a:t> group is free and exists as an </a:t>
            </a:r>
            <a:r>
              <a:rPr lang="en-US" altLang="zh-TW" sz="2800" b="1" dirty="0">
                <a:solidFill>
                  <a:srgbClr val="FF0000"/>
                </a:solidFill>
              </a:rPr>
              <a:t>–NH</a:t>
            </a:r>
            <a:r>
              <a:rPr lang="en-US" altLang="zh-TW" sz="2800" b="1" baseline="-25000" dirty="0">
                <a:solidFill>
                  <a:srgbClr val="FF0000"/>
                </a:solidFill>
              </a:rPr>
              <a:t>2</a:t>
            </a:r>
            <a:r>
              <a:rPr lang="en-US" altLang="zh-TW" sz="2800" dirty="0"/>
              <a:t>.</a:t>
            </a:r>
          </a:p>
        </p:txBody>
      </p:sp>
      <p:sp>
        <p:nvSpPr>
          <p:cNvPr id="13316" name="Text Box 4"/>
          <p:cNvSpPr txBox="1">
            <a:spLocks noChangeArrowheads="1"/>
          </p:cNvSpPr>
          <p:nvPr/>
        </p:nvSpPr>
        <p:spPr bwMode="auto">
          <a:xfrm>
            <a:off x="1295400" y="5475288"/>
            <a:ext cx="7915275" cy="13731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p>
            <a:r>
              <a:rPr lang="en-US" altLang="zh-TW" sz="2800" dirty="0"/>
              <a:t>Therefore, the </a:t>
            </a:r>
            <a:r>
              <a:rPr lang="en-US" altLang="zh-TW" sz="2800" b="1" dirty="0">
                <a:solidFill>
                  <a:srgbClr val="FF0000"/>
                </a:solidFill>
                <a:latin typeface="Arial" charset="0"/>
              </a:rPr>
              <a:t>acidic group</a:t>
            </a:r>
            <a:r>
              <a:rPr lang="en-US" altLang="zh-TW" sz="2800" dirty="0"/>
              <a:t> in amino acid is </a:t>
            </a:r>
            <a:r>
              <a:rPr lang="en-US" altLang="zh-TW" sz="2800" b="1" dirty="0">
                <a:solidFill>
                  <a:srgbClr val="FF0000"/>
                </a:solidFill>
                <a:latin typeface="Arial" charset="0"/>
              </a:rPr>
              <a:t>–NH</a:t>
            </a:r>
            <a:r>
              <a:rPr lang="en-US" altLang="zh-TW" sz="2800" b="1" baseline="-25000" dirty="0">
                <a:solidFill>
                  <a:srgbClr val="FF0000"/>
                </a:solidFill>
                <a:latin typeface="Arial" charset="0"/>
              </a:rPr>
              <a:t>3</a:t>
            </a:r>
            <a:r>
              <a:rPr lang="en-US" altLang="zh-TW" sz="2800" b="1" baseline="30000" dirty="0">
                <a:solidFill>
                  <a:srgbClr val="FF0000"/>
                </a:solidFill>
                <a:latin typeface="Arial" charset="0"/>
              </a:rPr>
              <a:t>+</a:t>
            </a:r>
            <a:r>
              <a:rPr lang="en-US" altLang="zh-TW" sz="2800" dirty="0"/>
              <a:t> </a:t>
            </a:r>
            <a:br>
              <a:rPr lang="en-US" altLang="zh-TW" sz="2800" dirty="0"/>
            </a:br>
            <a:r>
              <a:rPr lang="en-US" altLang="zh-TW" sz="2800" dirty="0"/>
              <a:t>NOT –COOH.  The </a:t>
            </a:r>
            <a:r>
              <a:rPr lang="en-US" altLang="zh-TW" sz="2800" b="1" dirty="0">
                <a:solidFill>
                  <a:srgbClr val="FF0000"/>
                </a:solidFill>
                <a:latin typeface="Arial" charset="0"/>
              </a:rPr>
              <a:t>basic group</a:t>
            </a:r>
            <a:r>
              <a:rPr lang="en-US" altLang="zh-TW" sz="2800" dirty="0"/>
              <a:t> in amino acid is</a:t>
            </a:r>
            <a:br>
              <a:rPr lang="en-US" altLang="zh-TW" sz="2800" dirty="0"/>
            </a:br>
            <a:r>
              <a:rPr lang="en-US" altLang="zh-TW" sz="2800" b="1" dirty="0">
                <a:solidFill>
                  <a:srgbClr val="FF0000"/>
                </a:solidFill>
                <a:latin typeface="Arial" charset="0"/>
              </a:rPr>
              <a:t>-COO</a:t>
            </a:r>
            <a:r>
              <a:rPr lang="en-US" altLang="zh-TW" sz="2800" b="1" baseline="30000" dirty="0">
                <a:solidFill>
                  <a:srgbClr val="FF0000"/>
                </a:solidFill>
                <a:latin typeface="Arial" charset="0"/>
              </a:rPr>
              <a:t>-</a:t>
            </a:r>
            <a:r>
              <a:rPr lang="en-US" altLang="zh-TW" sz="2800" dirty="0"/>
              <a:t> not –NH</a:t>
            </a:r>
            <a:r>
              <a:rPr lang="en-US" altLang="zh-TW" sz="2800" baseline="-25000" dirty="0"/>
              <a:t>2</a:t>
            </a:r>
            <a:r>
              <a:rPr lang="en-US" altLang="zh-TW" sz="2800" dirty="0"/>
              <a:t>.</a:t>
            </a:r>
          </a:p>
        </p:txBody>
      </p:sp>
      <p:graphicFrame>
        <p:nvGraphicFramePr>
          <p:cNvPr id="13317" name="Object 5"/>
          <p:cNvGraphicFramePr>
            <a:graphicFrameLocks noChangeAspect="1"/>
          </p:cNvGraphicFramePr>
          <p:nvPr/>
        </p:nvGraphicFramePr>
        <p:xfrm>
          <a:off x="1066800" y="4114800"/>
          <a:ext cx="8077200" cy="1414463"/>
        </p:xfrm>
        <a:graphic>
          <a:graphicData uri="http://schemas.openxmlformats.org/presentationml/2006/ole">
            <p:oleObj spid="_x0000_s2052" name="ISIS/Draw Sketch" r:id="rId3" imgW="5058410" imgH="887730" progId="">
              <p:embed/>
            </p:oleObj>
          </a:graphicData>
        </a:graphic>
      </p:graphicFrame>
    </p:spTree>
    <p:extLst>
      <p:ext uri="{BB962C8B-B14F-4D97-AF65-F5344CB8AC3E}">
        <p14:creationId xmlns:p14="http://schemas.microsoft.com/office/powerpoint/2010/main" xmlns="" val="28625900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914400" y="1219200"/>
            <a:ext cx="8031163" cy="5638800"/>
          </a:xfrm>
        </p:spPr>
        <p:txBody>
          <a:bodyPr/>
          <a:lstStyle/>
          <a:p>
            <a:pPr marL="609600" indent="-609600">
              <a:lnSpc>
                <a:spcPct val="90000"/>
              </a:lnSpc>
              <a:buFont typeface="Wingdings" pitchFamily="2" charset="2"/>
              <a:buNone/>
            </a:pPr>
            <a:r>
              <a:rPr lang="en-US" altLang="zh-TW" sz="2800" dirty="0"/>
              <a:t>	</a:t>
            </a:r>
            <a:r>
              <a:rPr lang="en-US" altLang="zh-TW" sz="4000" dirty="0"/>
              <a:t>Isoelectric point </a:t>
            </a:r>
            <a:r>
              <a:rPr lang="en-US" altLang="zh-TW" sz="2800" dirty="0"/>
              <a:t>and electrophoresis</a:t>
            </a:r>
          </a:p>
          <a:p>
            <a:pPr marL="609600" indent="-609600">
              <a:lnSpc>
                <a:spcPct val="90000"/>
              </a:lnSpc>
              <a:buFont typeface="Wingdings" pitchFamily="2" charset="2"/>
              <a:buNone/>
            </a:pPr>
            <a:r>
              <a:rPr lang="en-US" altLang="zh-TW" sz="2800" dirty="0"/>
              <a:t>	By </a:t>
            </a:r>
            <a:r>
              <a:rPr lang="en-US" altLang="zh-TW" sz="2800" b="1" dirty="0">
                <a:solidFill>
                  <a:srgbClr val="FF0000"/>
                </a:solidFill>
              </a:rPr>
              <a:t>adjusting the pH value</a:t>
            </a:r>
            <a:r>
              <a:rPr lang="en-US" altLang="zh-TW" sz="2800" dirty="0"/>
              <a:t> of the aqueous solution of an amino acid, the concentration of </a:t>
            </a:r>
            <a:r>
              <a:rPr lang="en-US" altLang="zh-TW" sz="2800" dirty="0" err="1"/>
              <a:t>cation</a:t>
            </a:r>
            <a:r>
              <a:rPr lang="en-US" altLang="zh-TW" sz="2800" dirty="0"/>
              <a:t> can be made equal to that of anion, and there will be </a:t>
            </a:r>
            <a:r>
              <a:rPr lang="en-US" altLang="zh-TW" sz="2800" b="1" dirty="0">
                <a:solidFill>
                  <a:srgbClr val="FF0000"/>
                </a:solidFill>
              </a:rPr>
              <a:t>no net migration</a:t>
            </a:r>
            <a:r>
              <a:rPr lang="en-US" altLang="zh-TW" sz="2800" dirty="0"/>
              <a:t> of the amino acid in an electric field.  </a:t>
            </a:r>
            <a:r>
              <a:rPr lang="en-US" altLang="zh-TW" sz="2800" b="1" dirty="0">
                <a:solidFill>
                  <a:srgbClr val="FF0000"/>
                </a:solidFill>
              </a:rPr>
              <a:t>The pH value so adjusted</a:t>
            </a:r>
            <a:r>
              <a:rPr lang="en-US" altLang="zh-TW" sz="2800" dirty="0"/>
              <a:t> in this case is known as the </a:t>
            </a:r>
            <a:r>
              <a:rPr lang="en-US" altLang="zh-TW" sz="2800" b="1" dirty="0">
                <a:solidFill>
                  <a:srgbClr val="FF0000"/>
                </a:solidFill>
              </a:rPr>
              <a:t>isoelectric point</a:t>
            </a:r>
            <a:r>
              <a:rPr lang="en-US" altLang="zh-TW" sz="2800" dirty="0"/>
              <a:t> of the given amino acid.  </a:t>
            </a:r>
            <a:r>
              <a:rPr lang="en-US" altLang="zh-TW" sz="2800" b="1" dirty="0">
                <a:solidFill>
                  <a:srgbClr val="FF0000"/>
                </a:solidFill>
              </a:rPr>
              <a:t>Isoelectric points</a:t>
            </a:r>
            <a:r>
              <a:rPr lang="en-US" altLang="zh-TW" sz="2800" dirty="0"/>
              <a:t> are </a:t>
            </a:r>
            <a:r>
              <a:rPr lang="en-US" altLang="zh-TW" sz="2800" b="1" dirty="0">
                <a:solidFill>
                  <a:srgbClr val="FF0000"/>
                </a:solidFill>
              </a:rPr>
              <a:t>characteristic of amino acids</a:t>
            </a:r>
            <a:r>
              <a:rPr lang="en-US" altLang="zh-TW" sz="2800" dirty="0"/>
              <a:t>.  Therefore it is </a:t>
            </a:r>
            <a:r>
              <a:rPr lang="en-US" altLang="zh-TW" sz="2800" b="1" dirty="0">
                <a:solidFill>
                  <a:srgbClr val="FF0000"/>
                </a:solidFill>
              </a:rPr>
              <a:t>possible to separate different amino acids</a:t>
            </a:r>
            <a:r>
              <a:rPr lang="en-US" altLang="zh-TW" sz="2800" dirty="0"/>
              <a:t> in a mixture by subjecting the mixture to an electric field and adjusting the pH value,  This technique is known as </a:t>
            </a:r>
            <a:r>
              <a:rPr lang="en-US" altLang="zh-TW" sz="2800" b="1" dirty="0">
                <a:solidFill>
                  <a:srgbClr val="FF0000"/>
                </a:solidFill>
              </a:rPr>
              <a:t>electrophoresis</a:t>
            </a:r>
            <a:r>
              <a:rPr lang="en-US" altLang="zh-TW" sz="2800" dirty="0"/>
              <a:t>.</a:t>
            </a:r>
          </a:p>
        </p:txBody>
      </p:sp>
    </p:spTree>
    <p:extLst>
      <p:ext uri="{BB962C8B-B14F-4D97-AF65-F5344CB8AC3E}">
        <p14:creationId xmlns:p14="http://schemas.microsoft.com/office/powerpoint/2010/main" xmlns="" val="41917981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0594" name="Rectangle 2"/>
          <p:cNvSpPr>
            <a:spLocks noGrp="1" noChangeArrowheads="1"/>
          </p:cNvSpPr>
          <p:nvPr>
            <p:ph type="title"/>
          </p:nvPr>
        </p:nvSpPr>
        <p:spPr>
          <a:xfrm>
            <a:off x="398463" y="111125"/>
            <a:ext cx="8229600" cy="1143000"/>
          </a:xfrm>
        </p:spPr>
        <p:txBody>
          <a:bodyPr/>
          <a:lstStyle/>
          <a:p>
            <a:r>
              <a:rPr lang="en-US" sz="3200" b="1" dirty="0" smtClean="0"/>
              <a:t>Groups of Amino </a:t>
            </a:r>
            <a:r>
              <a:rPr lang="en-US" sz="3200" b="1" dirty="0"/>
              <a:t>A</a:t>
            </a:r>
            <a:r>
              <a:rPr lang="en-US" sz="3200" b="1" dirty="0" smtClean="0"/>
              <a:t>cids  </a:t>
            </a:r>
            <a:endParaRPr lang="en-US" dirty="0"/>
          </a:p>
        </p:txBody>
      </p:sp>
      <p:sp>
        <p:nvSpPr>
          <p:cNvPr id="750595" name="Rectangle 3"/>
          <p:cNvSpPr>
            <a:spLocks noGrp="1" noChangeArrowheads="1"/>
          </p:cNvSpPr>
          <p:nvPr>
            <p:ph type="body" idx="1"/>
          </p:nvPr>
        </p:nvSpPr>
        <p:spPr>
          <a:xfrm>
            <a:off x="449263" y="1042988"/>
            <a:ext cx="8196262" cy="5103812"/>
          </a:xfrm>
        </p:spPr>
        <p:txBody>
          <a:bodyPr/>
          <a:lstStyle/>
          <a:p>
            <a:pPr>
              <a:lnSpc>
                <a:spcPct val="90000"/>
              </a:lnSpc>
              <a:buFontTx/>
              <a:buNone/>
            </a:pPr>
            <a:endParaRPr lang="en-US" sz="1800" dirty="0"/>
          </a:p>
          <a:p>
            <a:pPr>
              <a:lnSpc>
                <a:spcPct val="90000"/>
              </a:lnSpc>
              <a:buNone/>
            </a:pPr>
            <a:r>
              <a:rPr lang="en-US" sz="2400" b="1" dirty="0" smtClean="0"/>
              <a:t>1. Polar</a:t>
            </a:r>
            <a:r>
              <a:rPr lang="en-US" sz="2400" b="1" dirty="0"/>
              <a:t>, uncharged amino acids</a:t>
            </a:r>
          </a:p>
          <a:p>
            <a:pPr lvl="1">
              <a:lnSpc>
                <a:spcPct val="90000"/>
              </a:lnSpc>
            </a:pPr>
            <a:r>
              <a:rPr lang="en-US" sz="2400" dirty="0"/>
              <a:t>Contain R-groups that can form hydrogen bonds with water</a:t>
            </a:r>
          </a:p>
          <a:p>
            <a:pPr lvl="1">
              <a:lnSpc>
                <a:spcPct val="90000"/>
              </a:lnSpc>
            </a:pPr>
            <a:r>
              <a:rPr lang="en-US" sz="2400" dirty="0"/>
              <a:t>Includes amino acids with alcohols in R-groups (Ser, </a:t>
            </a:r>
            <a:r>
              <a:rPr lang="en-US" sz="2400" dirty="0" err="1"/>
              <a:t>Thr</a:t>
            </a:r>
            <a:r>
              <a:rPr lang="en-US" sz="2400" dirty="0"/>
              <a:t>, Tyr)</a:t>
            </a:r>
          </a:p>
          <a:p>
            <a:pPr lvl="1">
              <a:lnSpc>
                <a:spcPct val="90000"/>
              </a:lnSpc>
            </a:pPr>
            <a:r>
              <a:rPr lang="en-US" sz="2400" dirty="0"/>
              <a:t>Amide groups: </a:t>
            </a:r>
            <a:r>
              <a:rPr lang="en-US" sz="2400" dirty="0" err="1"/>
              <a:t>Asn</a:t>
            </a:r>
            <a:r>
              <a:rPr lang="en-US" sz="2400" dirty="0"/>
              <a:t> and </a:t>
            </a:r>
            <a:r>
              <a:rPr lang="en-US" sz="2400" dirty="0" err="1"/>
              <a:t>Gln</a:t>
            </a:r>
            <a:endParaRPr lang="en-US" sz="2400" dirty="0"/>
          </a:p>
          <a:p>
            <a:pPr lvl="1">
              <a:lnSpc>
                <a:spcPct val="90000"/>
              </a:lnSpc>
            </a:pPr>
            <a:r>
              <a:rPr lang="en-US" sz="2400" dirty="0"/>
              <a:t>Usually more soluble in water</a:t>
            </a:r>
          </a:p>
          <a:p>
            <a:pPr lvl="2">
              <a:lnSpc>
                <a:spcPct val="90000"/>
              </a:lnSpc>
            </a:pPr>
            <a:r>
              <a:rPr lang="en-US" dirty="0"/>
              <a:t>Exception is Tyr (most insoluble at 0.453 g/L at 25 </a:t>
            </a:r>
            <a:r>
              <a:rPr lang="en-US" dirty="0">
                <a:sym typeface="Symbol" pitchFamily="1" charset="2"/>
              </a:rPr>
              <a:t></a:t>
            </a:r>
            <a:r>
              <a:rPr lang="en-US" dirty="0"/>
              <a:t>C)</a:t>
            </a:r>
            <a:endParaRPr lang="en-US" b="1" dirty="0"/>
          </a:p>
          <a:p>
            <a:pPr lvl="1">
              <a:lnSpc>
                <a:spcPct val="90000"/>
              </a:lnSpc>
            </a:pPr>
            <a:r>
              <a:rPr lang="en-US" sz="2400" dirty="0" err="1"/>
              <a:t>Sulfhydryl</a:t>
            </a:r>
            <a:r>
              <a:rPr lang="en-US" sz="2400" dirty="0"/>
              <a:t> group: </a:t>
            </a:r>
            <a:r>
              <a:rPr lang="en-US" sz="2400" dirty="0" err="1"/>
              <a:t>Cys</a:t>
            </a:r>
            <a:endParaRPr lang="en-US" sz="2400" dirty="0"/>
          </a:p>
          <a:p>
            <a:pPr lvl="2">
              <a:lnSpc>
                <a:spcPct val="90000"/>
              </a:lnSpc>
            </a:pPr>
            <a:r>
              <a:rPr lang="en-US" dirty="0" err="1"/>
              <a:t>Cys</a:t>
            </a:r>
            <a:r>
              <a:rPr lang="en-US" dirty="0"/>
              <a:t> can form a disulfide bond (2 </a:t>
            </a:r>
            <a:r>
              <a:rPr lang="en-US" dirty="0" err="1"/>
              <a:t>cys</a:t>
            </a:r>
            <a:r>
              <a:rPr lang="en-US" i="1" u="sng" dirty="0" err="1"/>
              <a:t>teines</a:t>
            </a:r>
            <a:r>
              <a:rPr lang="en-US" dirty="0"/>
              <a:t> can make one </a:t>
            </a:r>
            <a:r>
              <a:rPr lang="en-US" dirty="0" err="1"/>
              <a:t>cys</a:t>
            </a:r>
            <a:r>
              <a:rPr lang="en-US" i="1" u="sng" dirty="0" err="1"/>
              <a:t>tine</a:t>
            </a:r>
            <a:r>
              <a:rPr lang="en-US" dirty="0"/>
              <a:t>)</a:t>
            </a:r>
          </a:p>
          <a:p>
            <a:pPr>
              <a:lnSpc>
                <a:spcPct val="90000"/>
              </a:lnSpc>
            </a:pPr>
            <a:endParaRPr lang="en-US" sz="2400" b="1" dirty="0"/>
          </a:p>
          <a:p>
            <a:pPr>
              <a:lnSpc>
                <a:spcPct val="90000"/>
              </a:lnSpc>
            </a:pPr>
            <a:endParaRPr lang="en-US" sz="2400" b="1" dirty="0"/>
          </a:p>
          <a:p>
            <a:pPr lvl="1">
              <a:lnSpc>
                <a:spcPct val="90000"/>
              </a:lnSpc>
              <a:buNone/>
            </a:pPr>
            <a:endParaRPr lang="en-US" sz="1600" dirty="0"/>
          </a:p>
          <a:p>
            <a:pPr lvl="2">
              <a:lnSpc>
                <a:spcPct val="90000"/>
              </a:lnSpc>
            </a:pPr>
            <a:endParaRPr lang="en-US" sz="1400" dirty="0"/>
          </a:p>
          <a:p>
            <a:pPr lvl="1">
              <a:lnSpc>
                <a:spcPct val="90000"/>
              </a:lnSpc>
              <a:buFontTx/>
              <a:buNone/>
            </a:pPr>
            <a:endParaRPr lang="en-US" sz="1200" b="1" dirty="0"/>
          </a:p>
          <a:p>
            <a:pPr>
              <a:lnSpc>
                <a:spcPct val="90000"/>
              </a:lnSpc>
            </a:pPr>
            <a:endParaRPr lang="en-US" sz="1400" b="1" dirty="0"/>
          </a:p>
          <a:p>
            <a:pPr>
              <a:lnSpc>
                <a:spcPct val="90000"/>
              </a:lnSpc>
            </a:pPr>
            <a:endParaRPr lang="en-US" sz="1400" dirty="0"/>
          </a:p>
          <a:p>
            <a:pPr>
              <a:lnSpc>
                <a:spcPct val="90000"/>
              </a:lnSpc>
              <a:buFontTx/>
              <a:buNone/>
            </a:pPr>
            <a:endParaRPr lang="en-US" sz="1400" dirty="0"/>
          </a:p>
          <a:p>
            <a:pPr>
              <a:lnSpc>
                <a:spcPct val="90000"/>
              </a:lnSpc>
            </a:pPr>
            <a:endParaRPr lang="en-US" sz="1400" dirty="0"/>
          </a:p>
        </p:txBody>
      </p:sp>
    </p:spTree>
    <p:extLst>
      <p:ext uri="{BB962C8B-B14F-4D97-AF65-F5344CB8AC3E}">
        <p14:creationId xmlns:p14="http://schemas.microsoft.com/office/powerpoint/2010/main" xmlns="" val="28279972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402" name="Rectangle 2"/>
          <p:cNvSpPr>
            <a:spLocks noGrp="1" noChangeArrowheads="1"/>
          </p:cNvSpPr>
          <p:nvPr>
            <p:ph type="title"/>
          </p:nvPr>
        </p:nvSpPr>
        <p:spPr>
          <a:xfrm>
            <a:off x="369888" y="112713"/>
            <a:ext cx="8229600" cy="1143000"/>
          </a:xfrm>
        </p:spPr>
        <p:txBody>
          <a:bodyPr/>
          <a:lstStyle/>
          <a:p>
            <a:r>
              <a:rPr lang="en-US" sz="3200" b="1"/>
              <a:t>Uncharged polar side chains</a:t>
            </a:r>
            <a:endParaRPr lang="en-US"/>
          </a:p>
        </p:txBody>
      </p:sp>
      <p:sp>
        <p:nvSpPr>
          <p:cNvPr id="742403" name="Text Box 3"/>
          <p:cNvSpPr txBox="1">
            <a:spLocks noChangeArrowheads="1"/>
          </p:cNvSpPr>
          <p:nvPr/>
        </p:nvSpPr>
        <p:spPr bwMode="auto">
          <a:xfrm>
            <a:off x="1147763" y="4044950"/>
            <a:ext cx="4283075" cy="57943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endParaRPr lang="en-US"/>
          </a:p>
        </p:txBody>
      </p:sp>
      <p:grpSp>
        <p:nvGrpSpPr>
          <p:cNvPr id="742404" name="Group 4"/>
          <p:cNvGrpSpPr>
            <a:grpSpLocks/>
          </p:cNvGrpSpPr>
          <p:nvPr/>
        </p:nvGrpSpPr>
        <p:grpSpPr bwMode="auto">
          <a:xfrm>
            <a:off x="1790700" y="1227138"/>
            <a:ext cx="2297113" cy="3863975"/>
            <a:chOff x="416" y="975"/>
            <a:chExt cx="1447" cy="2434"/>
          </a:xfrm>
        </p:grpSpPr>
        <p:sp>
          <p:nvSpPr>
            <p:cNvPr id="742405" name="Rectangle 5"/>
            <p:cNvSpPr>
              <a:spLocks noChangeArrowheads="1"/>
            </p:cNvSpPr>
            <p:nvPr/>
          </p:nvSpPr>
          <p:spPr bwMode="auto">
            <a:xfrm>
              <a:off x="889" y="1872"/>
              <a:ext cx="733" cy="706"/>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06" name="Text Box 6"/>
            <p:cNvSpPr txBox="1">
              <a:spLocks noChangeArrowheads="1"/>
            </p:cNvSpPr>
            <p:nvPr/>
          </p:nvSpPr>
          <p:spPr bwMode="auto">
            <a:xfrm>
              <a:off x="1055" y="1828"/>
              <a:ext cx="540"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p>
          </p:txBody>
        </p:sp>
        <p:sp>
          <p:nvSpPr>
            <p:cNvPr id="742407" name="Text Box 7"/>
            <p:cNvSpPr txBox="1">
              <a:spLocks noChangeArrowheads="1"/>
            </p:cNvSpPr>
            <p:nvPr/>
          </p:nvSpPr>
          <p:spPr bwMode="auto">
            <a:xfrm>
              <a:off x="1068" y="1398"/>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42408" name="Text Box 8"/>
            <p:cNvSpPr txBox="1">
              <a:spLocks noChangeArrowheads="1"/>
            </p:cNvSpPr>
            <p:nvPr/>
          </p:nvSpPr>
          <p:spPr bwMode="auto">
            <a:xfrm>
              <a:off x="1470" y="1416"/>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09" name="Text Box 9"/>
            <p:cNvSpPr txBox="1">
              <a:spLocks noChangeArrowheads="1"/>
            </p:cNvSpPr>
            <p:nvPr/>
          </p:nvSpPr>
          <p:spPr bwMode="auto">
            <a:xfrm>
              <a:off x="1071" y="975"/>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42410" name="Line 10"/>
            <p:cNvSpPr>
              <a:spLocks noChangeShapeType="1"/>
            </p:cNvSpPr>
            <p:nvPr/>
          </p:nvSpPr>
          <p:spPr bwMode="auto">
            <a:xfrm rot="2723553" flipH="1">
              <a:off x="927" y="1494"/>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11" name="Group 11"/>
            <p:cNvGrpSpPr>
              <a:grpSpLocks/>
            </p:cNvGrpSpPr>
            <p:nvPr/>
          </p:nvGrpSpPr>
          <p:grpSpPr bwMode="auto">
            <a:xfrm>
              <a:off x="416" y="1241"/>
              <a:ext cx="527" cy="492"/>
              <a:chOff x="151" y="872"/>
              <a:chExt cx="527" cy="492"/>
            </a:xfrm>
          </p:grpSpPr>
          <p:sp>
            <p:nvSpPr>
              <p:cNvPr id="742412" name="Text Box 12"/>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42413" name="Text Box 13"/>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42414" name="Line 14"/>
            <p:cNvSpPr>
              <a:spLocks noChangeShapeType="1"/>
            </p:cNvSpPr>
            <p:nvPr/>
          </p:nvSpPr>
          <p:spPr bwMode="auto">
            <a:xfrm rot="2723553" flipH="1">
              <a:off x="1346" y="1487"/>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15" name="Line 15"/>
            <p:cNvSpPr>
              <a:spLocks noChangeShapeType="1"/>
            </p:cNvSpPr>
            <p:nvPr/>
          </p:nvSpPr>
          <p:spPr bwMode="auto">
            <a:xfrm rot="18923553" flipH="1">
              <a:off x="1134" y="1275"/>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16" name="Line 16"/>
            <p:cNvSpPr>
              <a:spLocks noChangeShapeType="1"/>
            </p:cNvSpPr>
            <p:nvPr/>
          </p:nvSpPr>
          <p:spPr bwMode="auto">
            <a:xfrm rot="18923553" flipH="1">
              <a:off x="1134" y="1699"/>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17" name="Text Box 17"/>
            <p:cNvSpPr txBox="1">
              <a:spLocks noChangeArrowheads="1"/>
            </p:cNvSpPr>
            <p:nvPr/>
          </p:nvSpPr>
          <p:spPr bwMode="auto">
            <a:xfrm>
              <a:off x="826" y="2583"/>
              <a:ext cx="745"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Serine</a:t>
              </a:r>
            </a:p>
            <a:p>
              <a:pPr algn="ctr">
                <a:spcBef>
                  <a:spcPct val="50000"/>
                </a:spcBef>
              </a:pPr>
              <a:r>
                <a:rPr lang="en-US" sz="2000"/>
                <a:t>Ser</a:t>
              </a:r>
            </a:p>
            <a:p>
              <a:pPr algn="ctr">
                <a:spcBef>
                  <a:spcPct val="50000"/>
                </a:spcBef>
              </a:pPr>
              <a:r>
                <a:rPr lang="en-US" sz="2000"/>
                <a:t>S</a:t>
              </a:r>
            </a:p>
          </p:txBody>
        </p:sp>
        <p:sp>
          <p:nvSpPr>
            <p:cNvPr id="742418" name="Line 18"/>
            <p:cNvSpPr>
              <a:spLocks noChangeShapeType="1"/>
            </p:cNvSpPr>
            <p:nvPr/>
          </p:nvSpPr>
          <p:spPr bwMode="auto">
            <a:xfrm rot="18923553" flipH="1">
              <a:off x="1129" y="2123"/>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19" name="Text Box 19"/>
            <p:cNvSpPr txBox="1">
              <a:spLocks noChangeArrowheads="1"/>
            </p:cNvSpPr>
            <p:nvPr/>
          </p:nvSpPr>
          <p:spPr bwMode="auto">
            <a:xfrm>
              <a:off x="1058" y="2249"/>
              <a:ext cx="60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OH</a:t>
              </a:r>
            </a:p>
          </p:txBody>
        </p:sp>
      </p:grpSp>
      <p:grpSp>
        <p:nvGrpSpPr>
          <p:cNvPr id="742420" name="Group 20"/>
          <p:cNvGrpSpPr>
            <a:grpSpLocks/>
          </p:cNvGrpSpPr>
          <p:nvPr/>
        </p:nvGrpSpPr>
        <p:grpSpPr bwMode="auto">
          <a:xfrm>
            <a:off x="4021138" y="1268413"/>
            <a:ext cx="2611437" cy="3871912"/>
            <a:chOff x="2111" y="975"/>
            <a:chExt cx="1645" cy="2439"/>
          </a:xfrm>
        </p:grpSpPr>
        <p:sp>
          <p:nvSpPr>
            <p:cNvPr id="742421" name="Rectangle 21"/>
            <p:cNvSpPr>
              <a:spLocks noChangeArrowheads="1"/>
            </p:cNvSpPr>
            <p:nvPr/>
          </p:nvSpPr>
          <p:spPr bwMode="auto">
            <a:xfrm>
              <a:off x="2317" y="1824"/>
              <a:ext cx="1236" cy="706"/>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22" name="Group 22"/>
            <p:cNvGrpSpPr>
              <a:grpSpLocks/>
            </p:cNvGrpSpPr>
            <p:nvPr/>
          </p:nvGrpSpPr>
          <p:grpSpPr bwMode="auto">
            <a:xfrm>
              <a:off x="2111" y="975"/>
              <a:ext cx="1447" cy="857"/>
              <a:chOff x="1506" y="1002"/>
              <a:chExt cx="1447" cy="857"/>
            </a:xfrm>
          </p:grpSpPr>
          <p:sp>
            <p:nvSpPr>
              <p:cNvPr id="742423" name="Text Box 23"/>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42424" name="Text Box 24"/>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25" name="Text Box 25"/>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42426" name="Line 26"/>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27" name="Group 27"/>
              <p:cNvGrpSpPr>
                <a:grpSpLocks/>
              </p:cNvGrpSpPr>
              <p:nvPr/>
            </p:nvGrpSpPr>
            <p:grpSpPr bwMode="auto">
              <a:xfrm>
                <a:off x="1506" y="1268"/>
                <a:ext cx="527" cy="492"/>
                <a:chOff x="151" y="872"/>
                <a:chExt cx="527" cy="492"/>
              </a:xfrm>
            </p:grpSpPr>
            <p:sp>
              <p:nvSpPr>
                <p:cNvPr id="742428" name="Text Box 28"/>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42429" name="Text Box 29"/>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42430" name="Line 30"/>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31" name="Line 31"/>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32" name="Line 32"/>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42433" name="Text Box 33"/>
            <p:cNvSpPr txBox="1">
              <a:spLocks noChangeArrowheads="1"/>
            </p:cNvSpPr>
            <p:nvPr/>
          </p:nvSpPr>
          <p:spPr bwMode="auto">
            <a:xfrm>
              <a:off x="2501" y="2588"/>
              <a:ext cx="951"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Threonine</a:t>
              </a:r>
              <a:endParaRPr lang="en-US" sz="2000"/>
            </a:p>
            <a:p>
              <a:pPr algn="ctr">
                <a:spcBef>
                  <a:spcPct val="50000"/>
                </a:spcBef>
              </a:pPr>
              <a:r>
                <a:rPr lang="en-US" sz="2000"/>
                <a:t>Thr</a:t>
              </a:r>
            </a:p>
            <a:p>
              <a:pPr algn="ctr">
                <a:spcBef>
                  <a:spcPct val="50000"/>
                </a:spcBef>
              </a:pPr>
              <a:r>
                <a:rPr lang="en-US" sz="2000"/>
                <a:t>T</a:t>
              </a:r>
            </a:p>
          </p:txBody>
        </p:sp>
        <p:sp>
          <p:nvSpPr>
            <p:cNvPr id="742434" name="Text Box 34"/>
            <p:cNvSpPr txBox="1">
              <a:spLocks noChangeArrowheads="1"/>
            </p:cNvSpPr>
            <p:nvPr/>
          </p:nvSpPr>
          <p:spPr bwMode="auto">
            <a:xfrm>
              <a:off x="2757" y="1798"/>
              <a:ext cx="26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42435" name="Text Box 35"/>
            <p:cNvSpPr txBox="1">
              <a:spLocks noChangeArrowheads="1"/>
            </p:cNvSpPr>
            <p:nvPr/>
          </p:nvSpPr>
          <p:spPr bwMode="auto">
            <a:xfrm>
              <a:off x="2339" y="1794"/>
              <a:ext cx="261"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36" name="Text Box 36"/>
            <p:cNvSpPr txBox="1">
              <a:spLocks noChangeArrowheads="1"/>
            </p:cNvSpPr>
            <p:nvPr/>
          </p:nvSpPr>
          <p:spPr bwMode="auto">
            <a:xfrm>
              <a:off x="2768" y="2220"/>
              <a:ext cx="60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3</a:t>
              </a:r>
              <a:endParaRPr lang="en-US" sz="2800"/>
            </a:p>
          </p:txBody>
        </p:sp>
        <p:sp>
          <p:nvSpPr>
            <p:cNvPr id="742437" name="Line 37"/>
            <p:cNvSpPr>
              <a:spLocks noChangeShapeType="1"/>
            </p:cNvSpPr>
            <p:nvPr/>
          </p:nvSpPr>
          <p:spPr bwMode="auto">
            <a:xfrm rot="2723553" flipH="1">
              <a:off x="2633" y="1883"/>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38" name="Line 38"/>
            <p:cNvSpPr>
              <a:spLocks noChangeShapeType="1"/>
            </p:cNvSpPr>
            <p:nvPr/>
          </p:nvSpPr>
          <p:spPr bwMode="auto">
            <a:xfrm rot="2723553" flipH="1">
              <a:off x="3015" y="1879"/>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39" name="Line 39"/>
            <p:cNvSpPr>
              <a:spLocks noChangeShapeType="1"/>
            </p:cNvSpPr>
            <p:nvPr/>
          </p:nvSpPr>
          <p:spPr bwMode="auto">
            <a:xfrm rot="18923553" flipH="1">
              <a:off x="2825" y="2098"/>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40" name="Text Box 40"/>
            <p:cNvSpPr txBox="1">
              <a:spLocks noChangeArrowheads="1"/>
            </p:cNvSpPr>
            <p:nvPr/>
          </p:nvSpPr>
          <p:spPr bwMode="auto">
            <a:xfrm>
              <a:off x="3150" y="1801"/>
              <a:ext cx="60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OH</a:t>
              </a:r>
            </a:p>
          </p:txBody>
        </p:sp>
      </p:grpSp>
      <p:grpSp>
        <p:nvGrpSpPr>
          <p:cNvPr id="742441" name="Group 41"/>
          <p:cNvGrpSpPr>
            <a:grpSpLocks/>
          </p:cNvGrpSpPr>
          <p:nvPr/>
        </p:nvGrpSpPr>
        <p:grpSpPr bwMode="auto">
          <a:xfrm>
            <a:off x="6411913" y="1065213"/>
            <a:ext cx="2297112" cy="5143500"/>
            <a:chOff x="3776" y="980"/>
            <a:chExt cx="1447" cy="3240"/>
          </a:xfrm>
        </p:grpSpPr>
        <p:sp>
          <p:nvSpPr>
            <p:cNvPr id="742442" name="Rectangle 42"/>
            <p:cNvSpPr>
              <a:spLocks noChangeArrowheads="1"/>
            </p:cNvSpPr>
            <p:nvPr/>
          </p:nvSpPr>
          <p:spPr bwMode="auto">
            <a:xfrm>
              <a:off x="3972" y="1872"/>
              <a:ext cx="1160" cy="1515"/>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43" name="Group 43"/>
            <p:cNvGrpSpPr>
              <a:grpSpLocks/>
            </p:cNvGrpSpPr>
            <p:nvPr/>
          </p:nvGrpSpPr>
          <p:grpSpPr bwMode="auto">
            <a:xfrm>
              <a:off x="3776" y="980"/>
              <a:ext cx="1447" cy="857"/>
              <a:chOff x="1506" y="1002"/>
              <a:chExt cx="1447" cy="857"/>
            </a:xfrm>
          </p:grpSpPr>
          <p:sp>
            <p:nvSpPr>
              <p:cNvPr id="742444" name="Text Box 44"/>
              <p:cNvSpPr txBox="1">
                <a:spLocks noChangeArrowheads="1"/>
              </p:cNvSpPr>
              <p:nvPr/>
            </p:nvSpPr>
            <p:spPr bwMode="auto">
              <a:xfrm>
                <a:off x="2158" y="1425"/>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42445" name="Text Box 45"/>
              <p:cNvSpPr txBox="1">
                <a:spLocks noChangeArrowheads="1"/>
              </p:cNvSpPr>
              <p:nvPr/>
            </p:nvSpPr>
            <p:spPr bwMode="auto">
              <a:xfrm>
                <a:off x="2560" y="1443"/>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46" name="Text Box 46"/>
              <p:cNvSpPr txBox="1">
                <a:spLocks noChangeArrowheads="1"/>
              </p:cNvSpPr>
              <p:nvPr/>
            </p:nvSpPr>
            <p:spPr bwMode="auto">
              <a:xfrm>
                <a:off x="2161" y="1002"/>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42447" name="Line 47"/>
              <p:cNvSpPr>
                <a:spLocks noChangeShapeType="1"/>
              </p:cNvSpPr>
              <p:nvPr/>
            </p:nvSpPr>
            <p:spPr bwMode="auto">
              <a:xfrm rot="2723553" flipH="1">
                <a:off x="2017" y="1521"/>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48" name="Group 48"/>
              <p:cNvGrpSpPr>
                <a:grpSpLocks/>
              </p:cNvGrpSpPr>
              <p:nvPr/>
            </p:nvGrpSpPr>
            <p:grpSpPr bwMode="auto">
              <a:xfrm>
                <a:off x="1506" y="1268"/>
                <a:ext cx="527" cy="492"/>
                <a:chOff x="151" y="872"/>
                <a:chExt cx="527" cy="492"/>
              </a:xfrm>
            </p:grpSpPr>
            <p:sp>
              <p:nvSpPr>
                <p:cNvPr id="742449" name="Text Box 49"/>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42450" name="Text Box 50"/>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42451" name="Line 51"/>
              <p:cNvSpPr>
                <a:spLocks noChangeShapeType="1"/>
              </p:cNvSpPr>
              <p:nvPr/>
            </p:nvSpPr>
            <p:spPr bwMode="auto">
              <a:xfrm rot="2723553" flipH="1">
                <a:off x="2436" y="1514"/>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52" name="Line 52"/>
              <p:cNvSpPr>
                <a:spLocks noChangeShapeType="1"/>
              </p:cNvSpPr>
              <p:nvPr/>
            </p:nvSpPr>
            <p:spPr bwMode="auto">
              <a:xfrm rot="18923553" flipH="1">
                <a:off x="2224" y="130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53" name="Line 53"/>
              <p:cNvSpPr>
                <a:spLocks noChangeShapeType="1"/>
              </p:cNvSpPr>
              <p:nvPr/>
            </p:nvSpPr>
            <p:spPr bwMode="auto">
              <a:xfrm rot="18923553" flipH="1">
                <a:off x="2224" y="1726"/>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42454" name="Text Box 54"/>
            <p:cNvSpPr txBox="1">
              <a:spLocks noChangeArrowheads="1"/>
            </p:cNvSpPr>
            <p:nvPr/>
          </p:nvSpPr>
          <p:spPr bwMode="auto">
            <a:xfrm>
              <a:off x="4433" y="1852"/>
              <a:ext cx="53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CH</a:t>
              </a:r>
              <a:r>
                <a:rPr lang="en-US" sz="2800" baseline="-25000"/>
                <a:t>2</a:t>
              </a:r>
            </a:p>
          </p:txBody>
        </p:sp>
        <p:sp>
          <p:nvSpPr>
            <p:cNvPr id="742455" name="Line 55"/>
            <p:cNvSpPr>
              <a:spLocks noChangeShapeType="1"/>
            </p:cNvSpPr>
            <p:nvPr/>
          </p:nvSpPr>
          <p:spPr bwMode="auto">
            <a:xfrm rot="18923553" flipH="1">
              <a:off x="4489" y="2162"/>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56" name="Group 56"/>
            <p:cNvGrpSpPr>
              <a:grpSpLocks/>
            </p:cNvGrpSpPr>
            <p:nvPr/>
          </p:nvGrpSpPr>
          <p:grpSpPr bwMode="auto">
            <a:xfrm>
              <a:off x="4131" y="2259"/>
              <a:ext cx="851" cy="719"/>
              <a:chOff x="2463" y="2425"/>
              <a:chExt cx="851" cy="719"/>
            </a:xfrm>
          </p:grpSpPr>
          <p:sp>
            <p:nvSpPr>
              <p:cNvPr id="742457" name="Line 57"/>
              <p:cNvSpPr>
                <a:spLocks noChangeShapeType="1"/>
              </p:cNvSpPr>
              <p:nvPr/>
            </p:nvSpPr>
            <p:spPr bwMode="auto">
              <a:xfrm rot="18923553" flipH="1">
                <a:off x="2463" y="2673"/>
                <a:ext cx="219" cy="22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58" name="Group 58"/>
              <p:cNvGrpSpPr>
                <a:grpSpLocks/>
              </p:cNvGrpSpPr>
              <p:nvPr/>
            </p:nvGrpSpPr>
            <p:grpSpPr bwMode="auto">
              <a:xfrm>
                <a:off x="2614" y="2425"/>
                <a:ext cx="544" cy="268"/>
                <a:chOff x="2614" y="2425"/>
                <a:chExt cx="544" cy="268"/>
              </a:xfrm>
            </p:grpSpPr>
            <p:sp>
              <p:nvSpPr>
                <p:cNvPr id="742459" name="Line 59"/>
                <p:cNvSpPr>
                  <a:spLocks noChangeShapeType="1"/>
                </p:cNvSpPr>
                <p:nvPr/>
              </p:nvSpPr>
              <p:spPr bwMode="auto">
                <a:xfrm rot="1507771" flipH="1">
                  <a:off x="2614" y="2429"/>
                  <a:ext cx="221" cy="26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60" name="Line 60"/>
                <p:cNvSpPr>
                  <a:spLocks noChangeShapeType="1"/>
                </p:cNvSpPr>
                <p:nvPr/>
              </p:nvSpPr>
              <p:spPr bwMode="auto">
                <a:xfrm rot="20092229">
                  <a:off x="2937" y="2425"/>
                  <a:ext cx="221" cy="26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42461" name="Line 61"/>
              <p:cNvSpPr>
                <a:spLocks noChangeShapeType="1"/>
              </p:cNvSpPr>
              <p:nvPr/>
            </p:nvSpPr>
            <p:spPr bwMode="auto">
              <a:xfrm rot="18923553" flipH="1">
                <a:off x="3095" y="2664"/>
                <a:ext cx="219" cy="22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62" name="Group 62"/>
              <p:cNvGrpSpPr>
                <a:grpSpLocks/>
              </p:cNvGrpSpPr>
              <p:nvPr/>
            </p:nvGrpSpPr>
            <p:grpSpPr bwMode="auto">
              <a:xfrm flipV="1">
                <a:off x="2619" y="2876"/>
                <a:ext cx="544" cy="268"/>
                <a:chOff x="2614" y="2425"/>
                <a:chExt cx="544" cy="268"/>
              </a:xfrm>
            </p:grpSpPr>
            <p:sp>
              <p:nvSpPr>
                <p:cNvPr id="742463" name="Line 63"/>
                <p:cNvSpPr>
                  <a:spLocks noChangeShapeType="1"/>
                </p:cNvSpPr>
                <p:nvPr/>
              </p:nvSpPr>
              <p:spPr bwMode="auto">
                <a:xfrm rot="1507771" flipH="1">
                  <a:off x="2614" y="2429"/>
                  <a:ext cx="221" cy="26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64" name="Line 64"/>
                <p:cNvSpPr>
                  <a:spLocks noChangeShapeType="1"/>
                </p:cNvSpPr>
                <p:nvPr/>
              </p:nvSpPr>
              <p:spPr bwMode="auto">
                <a:xfrm rot="20092229">
                  <a:off x="2937" y="2425"/>
                  <a:ext cx="221" cy="264"/>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42465" name="Line 65"/>
              <p:cNvSpPr>
                <a:spLocks noChangeShapeType="1"/>
              </p:cNvSpPr>
              <p:nvPr/>
            </p:nvSpPr>
            <p:spPr bwMode="auto">
              <a:xfrm flipV="1">
                <a:off x="2632" y="2550"/>
                <a:ext cx="254"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66" name="Line 66"/>
              <p:cNvSpPr>
                <a:spLocks noChangeShapeType="1"/>
              </p:cNvSpPr>
              <p:nvPr/>
            </p:nvSpPr>
            <p:spPr bwMode="auto">
              <a:xfrm flipH="1" flipV="1">
                <a:off x="2633" y="2887"/>
                <a:ext cx="254"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67" name="Line 67"/>
              <p:cNvSpPr>
                <a:spLocks noChangeShapeType="1"/>
              </p:cNvSpPr>
              <p:nvPr/>
            </p:nvSpPr>
            <p:spPr bwMode="auto">
              <a:xfrm rot="3799037" flipH="1" flipV="1">
                <a:off x="3019" y="2723"/>
                <a:ext cx="254" cy="127"/>
              </a:xfrm>
              <a:prstGeom prst="line">
                <a:avLst/>
              </a:prstGeom>
              <a:noFill/>
              <a:ln w="25400">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sp>
          <p:nvSpPr>
            <p:cNvPr id="742468" name="Line 68"/>
            <p:cNvSpPr>
              <a:spLocks noChangeShapeType="1"/>
            </p:cNvSpPr>
            <p:nvPr/>
          </p:nvSpPr>
          <p:spPr bwMode="auto">
            <a:xfrm rot="18923553" flipH="1">
              <a:off x="4496" y="2947"/>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69" name="Text Box 69"/>
            <p:cNvSpPr txBox="1">
              <a:spLocks noChangeArrowheads="1"/>
            </p:cNvSpPr>
            <p:nvPr/>
          </p:nvSpPr>
          <p:spPr bwMode="auto">
            <a:xfrm>
              <a:off x="4425" y="3073"/>
              <a:ext cx="606"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OH</a:t>
              </a:r>
            </a:p>
          </p:txBody>
        </p:sp>
        <p:sp>
          <p:nvSpPr>
            <p:cNvPr id="742470" name="Text Box 70"/>
            <p:cNvSpPr txBox="1">
              <a:spLocks noChangeArrowheads="1"/>
            </p:cNvSpPr>
            <p:nvPr/>
          </p:nvSpPr>
          <p:spPr bwMode="auto">
            <a:xfrm>
              <a:off x="4143" y="3394"/>
              <a:ext cx="951"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Tyrosine</a:t>
              </a:r>
              <a:endParaRPr lang="en-US" sz="2000"/>
            </a:p>
            <a:p>
              <a:pPr algn="ctr">
                <a:spcBef>
                  <a:spcPct val="50000"/>
                </a:spcBef>
              </a:pPr>
              <a:r>
                <a:rPr lang="en-US" sz="2000"/>
                <a:t>Tyr</a:t>
              </a:r>
            </a:p>
            <a:p>
              <a:pPr algn="ctr">
                <a:spcBef>
                  <a:spcPct val="50000"/>
                </a:spcBef>
              </a:pPr>
              <a:r>
                <a:rPr lang="en-US" sz="2000"/>
                <a:t>Y</a:t>
              </a:r>
            </a:p>
          </p:txBody>
        </p:sp>
      </p:grpSp>
      <p:grpSp>
        <p:nvGrpSpPr>
          <p:cNvPr id="742471" name="Group 71"/>
          <p:cNvGrpSpPr>
            <a:grpSpLocks/>
          </p:cNvGrpSpPr>
          <p:nvPr/>
        </p:nvGrpSpPr>
        <p:grpSpPr bwMode="auto">
          <a:xfrm>
            <a:off x="85725" y="2768600"/>
            <a:ext cx="2297113" cy="3313113"/>
            <a:chOff x="416" y="975"/>
            <a:chExt cx="1447" cy="2087"/>
          </a:xfrm>
        </p:grpSpPr>
        <p:sp>
          <p:nvSpPr>
            <p:cNvPr id="742472" name="Rectangle 72"/>
            <p:cNvSpPr>
              <a:spLocks noChangeArrowheads="1"/>
            </p:cNvSpPr>
            <p:nvPr/>
          </p:nvSpPr>
          <p:spPr bwMode="auto">
            <a:xfrm>
              <a:off x="975" y="1855"/>
              <a:ext cx="450" cy="297"/>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73" name="Text Box 73"/>
            <p:cNvSpPr txBox="1">
              <a:spLocks noChangeArrowheads="1"/>
            </p:cNvSpPr>
            <p:nvPr/>
          </p:nvSpPr>
          <p:spPr bwMode="auto">
            <a:xfrm>
              <a:off x="1055" y="1810"/>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74" name="Text Box 74"/>
            <p:cNvSpPr txBox="1">
              <a:spLocks noChangeArrowheads="1"/>
            </p:cNvSpPr>
            <p:nvPr/>
          </p:nvSpPr>
          <p:spPr bwMode="auto">
            <a:xfrm>
              <a:off x="1068" y="1398"/>
              <a:ext cx="38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a:t>
              </a:r>
            </a:p>
          </p:txBody>
        </p:sp>
        <p:sp>
          <p:nvSpPr>
            <p:cNvPr id="742475" name="Text Box 75"/>
            <p:cNvSpPr txBox="1">
              <a:spLocks noChangeArrowheads="1"/>
            </p:cNvSpPr>
            <p:nvPr/>
          </p:nvSpPr>
          <p:spPr bwMode="auto">
            <a:xfrm>
              <a:off x="1470" y="1416"/>
              <a:ext cx="343"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p>
          </p:txBody>
        </p:sp>
        <p:sp>
          <p:nvSpPr>
            <p:cNvPr id="742476" name="Text Box 76"/>
            <p:cNvSpPr txBox="1">
              <a:spLocks noChangeArrowheads="1"/>
            </p:cNvSpPr>
            <p:nvPr/>
          </p:nvSpPr>
          <p:spPr bwMode="auto">
            <a:xfrm>
              <a:off x="1071" y="975"/>
              <a:ext cx="792"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COO</a:t>
              </a:r>
              <a:r>
                <a:rPr lang="en-US" sz="3600" baseline="30000"/>
                <a:t>-</a:t>
              </a:r>
              <a:endParaRPr lang="en-US" sz="2800"/>
            </a:p>
          </p:txBody>
        </p:sp>
        <p:sp>
          <p:nvSpPr>
            <p:cNvPr id="742477" name="Line 77"/>
            <p:cNvSpPr>
              <a:spLocks noChangeShapeType="1"/>
            </p:cNvSpPr>
            <p:nvPr/>
          </p:nvSpPr>
          <p:spPr bwMode="auto">
            <a:xfrm rot="2723553" flipH="1">
              <a:off x="927" y="1494"/>
              <a:ext cx="137" cy="141"/>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grpSp>
          <p:nvGrpSpPr>
            <p:cNvPr id="742478" name="Group 78"/>
            <p:cNvGrpSpPr>
              <a:grpSpLocks/>
            </p:cNvGrpSpPr>
            <p:nvPr/>
          </p:nvGrpSpPr>
          <p:grpSpPr bwMode="auto">
            <a:xfrm>
              <a:off x="416" y="1241"/>
              <a:ext cx="527" cy="492"/>
              <a:chOff x="151" y="872"/>
              <a:chExt cx="527" cy="492"/>
            </a:xfrm>
          </p:grpSpPr>
          <p:sp>
            <p:nvSpPr>
              <p:cNvPr id="742479" name="Text Box 79"/>
              <p:cNvSpPr txBox="1">
                <a:spLocks noChangeArrowheads="1"/>
              </p:cNvSpPr>
              <p:nvPr/>
            </p:nvSpPr>
            <p:spPr bwMode="auto">
              <a:xfrm>
                <a:off x="151" y="1037"/>
                <a:ext cx="527"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H</a:t>
                </a:r>
                <a:r>
                  <a:rPr lang="en-US" sz="2800" baseline="-25000"/>
                  <a:t>3</a:t>
                </a:r>
                <a:r>
                  <a:rPr lang="en-US" sz="2800"/>
                  <a:t>N</a:t>
                </a:r>
              </a:p>
            </p:txBody>
          </p:sp>
          <p:sp>
            <p:nvSpPr>
              <p:cNvPr id="742480" name="Text Box 80"/>
              <p:cNvSpPr txBox="1">
                <a:spLocks noChangeArrowheads="1"/>
              </p:cNvSpPr>
              <p:nvPr/>
            </p:nvSpPr>
            <p:spPr bwMode="auto">
              <a:xfrm>
                <a:off x="330" y="872"/>
                <a:ext cx="218" cy="3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pPr>
                <a:r>
                  <a:rPr lang="en-US" sz="2800"/>
                  <a:t>+</a:t>
                </a:r>
              </a:p>
            </p:txBody>
          </p:sp>
        </p:grpSp>
        <p:sp>
          <p:nvSpPr>
            <p:cNvPr id="742481" name="Line 81"/>
            <p:cNvSpPr>
              <a:spLocks noChangeShapeType="1"/>
            </p:cNvSpPr>
            <p:nvPr/>
          </p:nvSpPr>
          <p:spPr bwMode="auto">
            <a:xfrm rot="2723553" flipH="1">
              <a:off x="1346" y="1487"/>
              <a:ext cx="133" cy="137"/>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82" name="Line 82"/>
            <p:cNvSpPr>
              <a:spLocks noChangeShapeType="1"/>
            </p:cNvSpPr>
            <p:nvPr/>
          </p:nvSpPr>
          <p:spPr bwMode="auto">
            <a:xfrm rot="18923553" flipH="1">
              <a:off x="1134" y="1275"/>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83" name="Line 83"/>
            <p:cNvSpPr>
              <a:spLocks noChangeShapeType="1"/>
            </p:cNvSpPr>
            <p:nvPr/>
          </p:nvSpPr>
          <p:spPr bwMode="auto">
            <a:xfrm rot="18923553" flipH="1">
              <a:off x="1134" y="1699"/>
              <a:ext cx="130" cy="133"/>
            </a:xfrm>
            <a:prstGeom prst="line">
              <a:avLst/>
            </a:prstGeom>
            <a:noFill/>
            <a:ln w="34925">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
          <p:nvSpPr>
            <p:cNvPr id="742484" name="Text Box 84"/>
            <p:cNvSpPr txBox="1">
              <a:spLocks noChangeArrowheads="1"/>
            </p:cNvSpPr>
            <p:nvPr/>
          </p:nvSpPr>
          <p:spPr bwMode="auto">
            <a:xfrm>
              <a:off x="790" y="2236"/>
              <a:ext cx="745" cy="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50000"/>
                </a:spcBef>
              </a:pPr>
              <a:r>
                <a:rPr lang="en-US" sz="2000" b="1"/>
                <a:t>Glycine</a:t>
              </a:r>
            </a:p>
            <a:p>
              <a:pPr algn="ctr">
                <a:spcBef>
                  <a:spcPct val="50000"/>
                </a:spcBef>
              </a:pPr>
              <a:r>
                <a:rPr lang="en-US" sz="2000"/>
                <a:t>Gly</a:t>
              </a:r>
            </a:p>
            <a:p>
              <a:pPr algn="ctr">
                <a:spcBef>
                  <a:spcPct val="50000"/>
                </a:spcBef>
              </a:pPr>
              <a:r>
                <a:rPr lang="en-US" sz="2000"/>
                <a:t>G</a:t>
              </a:r>
            </a:p>
          </p:txBody>
        </p:sp>
      </p:grpSp>
    </p:spTree>
    <p:extLst>
      <p:ext uri="{BB962C8B-B14F-4D97-AF65-F5344CB8AC3E}">
        <p14:creationId xmlns:p14="http://schemas.microsoft.com/office/powerpoint/2010/main" xmlns="" val="306099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6498" name="Rectangle 2"/>
          <p:cNvSpPr>
            <a:spLocks noGrp="1" noChangeArrowheads="1"/>
          </p:cNvSpPr>
          <p:nvPr>
            <p:ph type="title"/>
          </p:nvPr>
        </p:nvSpPr>
        <p:spPr>
          <a:xfrm>
            <a:off x="398463" y="111125"/>
            <a:ext cx="8229600" cy="1143000"/>
          </a:xfrm>
        </p:spPr>
        <p:txBody>
          <a:bodyPr/>
          <a:lstStyle/>
          <a:p>
            <a:r>
              <a:rPr lang="en-US" sz="3200" b="1"/>
              <a:t>Formation of cystine  </a:t>
            </a:r>
            <a:endParaRPr lang="en-US"/>
          </a:p>
        </p:txBody>
      </p:sp>
      <p:pic>
        <p:nvPicPr>
          <p:cNvPr id="7464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1150" y="1182688"/>
            <a:ext cx="5992813" cy="5105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845047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690" name="Rectangle 2"/>
          <p:cNvSpPr>
            <a:spLocks noGrp="1" noChangeArrowheads="1"/>
          </p:cNvSpPr>
          <p:nvPr>
            <p:ph type="title"/>
          </p:nvPr>
        </p:nvSpPr>
        <p:spPr>
          <a:xfrm>
            <a:off x="398463" y="111125"/>
            <a:ext cx="8229600" cy="1143000"/>
          </a:xfrm>
        </p:spPr>
        <p:txBody>
          <a:bodyPr>
            <a:normAutofit/>
          </a:bodyPr>
          <a:lstStyle/>
          <a:p>
            <a:r>
              <a:rPr lang="en-US" sz="1800" b="1" dirty="0" smtClean="0"/>
              <a:t>Groups of Amino </a:t>
            </a:r>
            <a:r>
              <a:rPr lang="en-US" sz="1800" b="1" dirty="0" smtClean="0"/>
              <a:t>A</a:t>
            </a:r>
            <a:r>
              <a:rPr lang="en-US" sz="1800" b="1" dirty="0" smtClean="0"/>
              <a:t>cids  </a:t>
            </a:r>
            <a:endParaRPr lang="en-US" sz="1800" dirty="0"/>
          </a:p>
        </p:txBody>
      </p:sp>
      <p:sp>
        <p:nvSpPr>
          <p:cNvPr id="754691" name="Rectangle 3"/>
          <p:cNvSpPr>
            <a:spLocks noGrp="1" noChangeArrowheads="1"/>
          </p:cNvSpPr>
          <p:nvPr>
            <p:ph type="body" idx="1"/>
          </p:nvPr>
        </p:nvSpPr>
        <p:spPr>
          <a:xfrm>
            <a:off x="449263" y="1042988"/>
            <a:ext cx="8302625" cy="4686300"/>
          </a:xfrm>
        </p:spPr>
        <p:txBody>
          <a:bodyPr>
            <a:noAutofit/>
          </a:bodyPr>
          <a:lstStyle/>
          <a:p>
            <a:pPr>
              <a:lnSpc>
                <a:spcPct val="90000"/>
              </a:lnSpc>
              <a:buNone/>
            </a:pPr>
            <a:r>
              <a:rPr lang="en-US" sz="2800" b="1" dirty="0" smtClean="0"/>
              <a:t>2. Acidic </a:t>
            </a:r>
            <a:r>
              <a:rPr lang="en-US" sz="2800" b="1" dirty="0"/>
              <a:t>amino acids</a:t>
            </a:r>
          </a:p>
          <a:p>
            <a:pPr lvl="1">
              <a:lnSpc>
                <a:spcPct val="90000"/>
              </a:lnSpc>
            </a:pPr>
            <a:r>
              <a:rPr lang="en-US" dirty="0"/>
              <a:t>Amino acids in which R-group contains a carboxyl group</a:t>
            </a:r>
          </a:p>
          <a:p>
            <a:pPr lvl="1">
              <a:lnSpc>
                <a:spcPct val="90000"/>
              </a:lnSpc>
            </a:pPr>
            <a:r>
              <a:rPr lang="en-US" dirty="0"/>
              <a:t>Asp and </a:t>
            </a:r>
            <a:r>
              <a:rPr lang="en-US" dirty="0" err="1"/>
              <a:t>Glu</a:t>
            </a:r>
            <a:endParaRPr lang="en-US" dirty="0"/>
          </a:p>
          <a:p>
            <a:pPr lvl="1">
              <a:lnSpc>
                <a:spcPct val="90000"/>
              </a:lnSpc>
            </a:pPr>
            <a:r>
              <a:rPr lang="en-US" dirty="0"/>
              <a:t>Have a net negative charge at pH 7 (negatively charged pH &gt; 3)</a:t>
            </a:r>
          </a:p>
          <a:p>
            <a:pPr lvl="1">
              <a:lnSpc>
                <a:spcPct val="90000"/>
              </a:lnSpc>
            </a:pPr>
            <a:r>
              <a:rPr lang="en-US" dirty="0"/>
              <a:t>Negative charges play important roles</a:t>
            </a:r>
          </a:p>
          <a:p>
            <a:pPr lvl="2">
              <a:lnSpc>
                <a:spcPct val="90000"/>
              </a:lnSpc>
            </a:pPr>
            <a:r>
              <a:rPr lang="en-US" sz="2800" b="1" dirty="0"/>
              <a:t>Metal-binding sites</a:t>
            </a:r>
          </a:p>
          <a:p>
            <a:pPr lvl="2">
              <a:lnSpc>
                <a:spcPct val="90000"/>
              </a:lnSpc>
            </a:pPr>
            <a:r>
              <a:rPr lang="en-US" sz="2800" b="1" dirty="0"/>
              <a:t>Carboxyl groups may act as </a:t>
            </a:r>
            <a:r>
              <a:rPr lang="en-US" sz="2800" b="1" dirty="0" err="1"/>
              <a:t>nucleophiles</a:t>
            </a:r>
            <a:r>
              <a:rPr lang="en-US" sz="2800" b="1" dirty="0"/>
              <a:t> in enzymatic interactions</a:t>
            </a:r>
          </a:p>
          <a:p>
            <a:pPr lvl="2">
              <a:lnSpc>
                <a:spcPct val="90000"/>
              </a:lnSpc>
            </a:pPr>
            <a:r>
              <a:rPr lang="en-US" sz="2800" b="1" dirty="0"/>
              <a:t>Electrostatic bonding interactions</a:t>
            </a:r>
          </a:p>
        </p:txBody>
      </p:sp>
    </p:spTree>
    <p:extLst>
      <p:ext uri="{BB962C8B-B14F-4D97-AF65-F5344CB8AC3E}">
        <p14:creationId xmlns:p14="http://schemas.microsoft.com/office/powerpoint/2010/main" xmlns="" val="20856588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335</TotalTime>
  <Words>1378</Words>
  <Application>Microsoft Office PowerPoint</Application>
  <PresentationFormat>عرض على الشاشة (3:4)‏</PresentationFormat>
  <Paragraphs>292</Paragraphs>
  <Slides>31</Slides>
  <Notes>27</Notes>
  <HiddenSlides>0</HiddenSlides>
  <MMClips>0</MMClips>
  <ScaleCrop>false</ScaleCrop>
  <HeadingPairs>
    <vt:vector size="6" baseType="variant">
      <vt:variant>
        <vt:lpstr>سمة</vt:lpstr>
      </vt:variant>
      <vt:variant>
        <vt:i4>1</vt:i4>
      </vt:variant>
      <vt:variant>
        <vt:lpstr>خوادم OLE مضمنة</vt:lpstr>
      </vt:variant>
      <vt:variant>
        <vt:i4>1</vt:i4>
      </vt:variant>
      <vt:variant>
        <vt:lpstr>عناوين الشرائح</vt:lpstr>
      </vt:variant>
      <vt:variant>
        <vt:i4>31</vt:i4>
      </vt:variant>
    </vt:vector>
  </HeadingPairs>
  <TitlesOfParts>
    <vt:vector size="33" baseType="lpstr">
      <vt:lpstr>Office Theme</vt:lpstr>
      <vt:lpstr>ISIS/Draw Sketch</vt:lpstr>
      <vt:lpstr>Amino Acids, Polypeptides and Proteins    TextBook: HARPERS REVIEW OF BIOCHEMISTRY</vt:lpstr>
      <vt:lpstr>الشريحة 2</vt:lpstr>
      <vt:lpstr>-Amino acids</vt:lpstr>
      <vt:lpstr>PROTONIC EQUILIBRIA OF AMINO ACIDS</vt:lpstr>
      <vt:lpstr>الشريحة 5</vt:lpstr>
      <vt:lpstr>Groups of Amino Acids  </vt:lpstr>
      <vt:lpstr>Uncharged polar side chains</vt:lpstr>
      <vt:lpstr>Formation of cystine  </vt:lpstr>
      <vt:lpstr>Groups of Amino Acids  </vt:lpstr>
      <vt:lpstr>Charged polar (acidic) side chains</vt:lpstr>
      <vt:lpstr>Groups of Amino Acids   </vt:lpstr>
      <vt:lpstr>Charged polar (basic) side chains</vt:lpstr>
      <vt:lpstr>الشريحة 13</vt:lpstr>
      <vt:lpstr>Nonstandard amino acids  </vt:lpstr>
      <vt:lpstr>Nonstandard amino acids  </vt:lpstr>
      <vt:lpstr>Characteristics of Amino acids 1- Amino acids are optically active</vt:lpstr>
      <vt:lpstr>Asymmetry</vt:lpstr>
      <vt:lpstr>Asymmetry</vt:lpstr>
      <vt:lpstr>2. Diastereomers</vt:lpstr>
      <vt:lpstr>Diastereomers</vt:lpstr>
      <vt:lpstr>Amino Acids Are Joined By Peptide Bonds In Peptides</vt:lpstr>
      <vt:lpstr>الشريحة 22</vt:lpstr>
      <vt:lpstr>Making dipeptides</vt:lpstr>
      <vt:lpstr>الشريحة 24</vt:lpstr>
      <vt:lpstr>الشريحة 25</vt:lpstr>
      <vt:lpstr>Hydrolysis of polypeptides &amp; amino acid analysis</vt:lpstr>
      <vt:lpstr>Disulfide bonds</vt:lpstr>
      <vt:lpstr>Reactions with amino acids:</vt:lpstr>
      <vt:lpstr>Reactions with amino acids:</vt:lpstr>
      <vt:lpstr>Reactions with amino acids:</vt:lpstr>
      <vt:lpstr>Reactions with amino acids: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Amino Acids, Polypeptides and Proteins</dc:title>
  <dc:creator>DR BASIL</dc:creator>
  <cp:lastModifiedBy>dell</cp:lastModifiedBy>
  <cp:revision>14</cp:revision>
  <dcterms:created xsi:type="dcterms:W3CDTF">2011-12-04T03:40:56Z</dcterms:created>
  <dcterms:modified xsi:type="dcterms:W3CDTF">2017-09-23T21:42:19Z</dcterms:modified>
</cp:coreProperties>
</file>